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4">
  <p:sldMasterIdLst>
    <p:sldMasterId id="2147483648" r:id="rId1"/>
    <p:sldMasterId id="2147483768" r:id="rId2"/>
  </p:sldMasterIdLst>
  <p:notesMasterIdLst>
    <p:notesMasterId r:id="rId60"/>
  </p:notesMasterIdLst>
  <p:sldIdLst>
    <p:sldId id="266" r:id="rId3"/>
    <p:sldId id="4326" r:id="rId4"/>
    <p:sldId id="4441" r:id="rId5"/>
    <p:sldId id="4327" r:id="rId6"/>
    <p:sldId id="4456" r:id="rId7"/>
    <p:sldId id="4328" r:id="rId8"/>
    <p:sldId id="4330" r:id="rId9"/>
    <p:sldId id="4465" r:id="rId10"/>
    <p:sldId id="4466" r:id="rId11"/>
    <p:sldId id="4467" r:id="rId12"/>
    <p:sldId id="4457" r:id="rId13"/>
    <p:sldId id="4462" r:id="rId14"/>
    <p:sldId id="4468" r:id="rId15"/>
    <p:sldId id="4458" r:id="rId16"/>
    <p:sldId id="4473" r:id="rId17"/>
    <p:sldId id="4534" r:id="rId18"/>
    <p:sldId id="4535" r:id="rId19"/>
    <p:sldId id="4477" r:id="rId20"/>
    <p:sldId id="4495" r:id="rId21"/>
    <p:sldId id="4518" r:id="rId22"/>
    <p:sldId id="4474" r:id="rId23"/>
    <p:sldId id="4488" r:id="rId24"/>
    <p:sldId id="4505" r:id="rId25"/>
    <p:sldId id="4486" r:id="rId26"/>
    <p:sldId id="4481" r:id="rId27"/>
    <p:sldId id="4519" r:id="rId28"/>
    <p:sldId id="4475" r:id="rId29"/>
    <p:sldId id="4520" r:id="rId30"/>
    <p:sldId id="4476" r:id="rId31"/>
    <p:sldId id="4483" r:id="rId32"/>
    <p:sldId id="4459" r:id="rId33"/>
    <p:sldId id="4484" r:id="rId34"/>
    <p:sldId id="4536" r:id="rId35"/>
    <p:sldId id="4460" r:id="rId36"/>
    <p:sldId id="4516" r:id="rId37"/>
    <p:sldId id="4524" r:id="rId38"/>
    <p:sldId id="4525" r:id="rId39"/>
    <p:sldId id="4526" r:id="rId40"/>
    <p:sldId id="4527" r:id="rId41"/>
    <p:sldId id="4528" r:id="rId42"/>
    <p:sldId id="4529" r:id="rId43"/>
    <p:sldId id="4530" r:id="rId44"/>
    <p:sldId id="4531" r:id="rId45"/>
    <p:sldId id="4532" r:id="rId46"/>
    <p:sldId id="4533" r:id="rId47"/>
    <p:sldId id="4537" r:id="rId48"/>
    <p:sldId id="4538" r:id="rId49"/>
    <p:sldId id="4539" r:id="rId50"/>
    <p:sldId id="4540" r:id="rId51"/>
    <p:sldId id="4541" r:id="rId52"/>
    <p:sldId id="4542" r:id="rId53"/>
    <p:sldId id="4522" r:id="rId54"/>
    <p:sldId id="4523" r:id="rId55"/>
    <p:sldId id="4461" r:id="rId56"/>
    <p:sldId id="4490" r:id="rId57"/>
    <p:sldId id="4491" r:id="rId58"/>
    <p:sldId id="261" r:id="rId59"/>
  </p:sldIdLst>
  <p:sldSz cx="12192000" cy="6858000"/>
  <p:notesSz cx="6858000" cy="9144000"/>
  <p:embeddedFontLst>
    <p:embeddedFont>
      <p:font typeface="Cambria Math" panose="02040503050406030204" pitchFamily="18" charset="0"/>
      <p:regular r:id="rId61"/>
    </p:embeddedFont>
    <p:embeddedFont>
      <p:font typeface="Minion" panose="020B0604020202020204" charset="0"/>
      <p:regular r:id="rId62"/>
      <p:bold r:id="rId63"/>
      <p:italic r:id="rId64"/>
      <p:boldItalic r:id="rId65"/>
    </p:embeddedFont>
    <p:embeddedFont>
      <p:font typeface="Myriad Pro" panose="020B0503030403020204" charset="0"/>
      <p:regular r:id="rId66"/>
      <p:bold r:id="rId67"/>
      <p:italic r:id="rId68"/>
      <p:boldItalic r:id="rId69"/>
    </p:embeddedFont>
    <p:embeddedFont>
      <p:font typeface="Myriad Pro Black" panose="020B0803030403020204" charset="0"/>
      <p:bold r:id="rId70"/>
      <p:boldItalic r:id="rId71"/>
    </p:embeddedFont>
    <p:embeddedFont>
      <p:font typeface="Myriad Pro Light" panose="020B0403030403020204" charset="0"/>
      <p:regular r:id="rId72"/>
      <p:bold r:id="rId73"/>
      <p:italic r:id="rId74"/>
      <p:boldItalic r:id="rId75"/>
    </p:embeddedFont>
    <p:embeddedFont>
      <p:font typeface="Tahoma" panose="020B0604030504040204" pitchFamily="34" charset="0"/>
      <p:regular r:id="rId76"/>
      <p:bold r:id="rId77"/>
    </p:embeddedFont>
  </p:embeddedFontLst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200" b="1" kern="1200">
        <a:solidFill>
          <a:srgbClr val="365F9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rgbClr val="365F9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F91"/>
    <a:srgbClr val="5F9127"/>
    <a:srgbClr val="D2A000"/>
    <a:srgbClr val="F4B183"/>
    <a:srgbClr val="2F5066"/>
    <a:srgbClr val="A49375"/>
    <a:srgbClr val="132A47"/>
    <a:srgbClr val="042745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15" autoAdjust="0"/>
    <p:restoredTop sz="94291" autoAdjust="0"/>
  </p:normalViewPr>
  <p:slideViewPr>
    <p:cSldViewPr>
      <p:cViewPr varScale="1">
        <p:scale>
          <a:sx n="86" d="100"/>
          <a:sy n="86" d="100"/>
        </p:scale>
        <p:origin x="192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4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Click to edit Master text styles</a:t>
            </a:r>
          </a:p>
          <a:p>
            <a:pPr lvl="1"/>
            <a:r>
              <a:rPr lang="es-ES" noProof="0"/>
              <a:t>Second level</a:t>
            </a:r>
          </a:p>
          <a:p>
            <a:pPr lvl="2"/>
            <a:r>
              <a:rPr lang="es-ES" noProof="0"/>
              <a:t>Third level</a:t>
            </a:r>
          </a:p>
          <a:p>
            <a:pPr lvl="3"/>
            <a:r>
              <a:rPr lang="es-ES" noProof="0"/>
              <a:t>Fourth level</a:t>
            </a:r>
          </a:p>
          <a:p>
            <a:pPr lvl="4"/>
            <a:r>
              <a:rPr lang="es-E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D35897A-CFF7-4F3A-95C3-7A70FFA0FD4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g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_2column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4150FF-1482-4F29-9CE8-9BD8CE3DE4C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000" y="1068388"/>
            <a:ext cx="3733800" cy="5484812"/>
          </a:xfrm>
        </p:spPr>
        <p:txBody>
          <a:bodyPr>
            <a:normAutofit/>
          </a:bodyPr>
          <a:lstStyle>
            <a:lvl1pPr marL="285750" indent="-285750"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defRPr sz="2200" b="1">
                <a:solidFill>
                  <a:schemeClr val="bg1"/>
                </a:solidFill>
              </a:defRPr>
            </a:lvl1pPr>
            <a:lvl2pPr marL="400050" indent="0">
              <a:buNone/>
              <a:defRPr sz="2000" b="1" baseline="0">
                <a:solidFill>
                  <a:schemeClr val="bg1"/>
                </a:solidFill>
              </a:defRPr>
            </a:lvl2pPr>
            <a:lvl3pPr>
              <a:defRPr sz="1800" b="1" baseline="0">
                <a:solidFill>
                  <a:schemeClr val="bg1"/>
                </a:solidFill>
              </a:defRPr>
            </a:lvl3pPr>
            <a:lvl4pPr>
              <a:defRPr sz="1600" b="1" baseline="0">
                <a:solidFill>
                  <a:schemeClr val="bg1"/>
                </a:solidFill>
              </a:defRPr>
            </a:lvl4pPr>
            <a:lvl5pP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3C9C2A5-D32E-47AC-9106-0135079FC5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67200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200"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 b="1"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 b="1"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 b="1" baseline="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2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903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</a:t>
            </a:r>
            <a:r>
              <a:rPr lang="pt-BR" sz="2300" b="0" noProof="0" dirty="0" err="1">
                <a:solidFill>
                  <a:schemeClr val="bg1"/>
                </a:solidFill>
                <a:latin typeface="+mn-lt"/>
              </a:rPr>
              <a:t>psrenergy</a:t>
            </a:r>
            <a:endParaRPr lang="pt-BR" sz="2300" b="0" noProof="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0FA5F7-A308-4685-AC06-14A0CD51E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2487226"/>
            <a:ext cx="3886200" cy="18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/>
              <a:t>Edit local/date in "Insert &gt; Date and Time" menu</a:t>
            </a:r>
            <a:endParaRPr lang="pt-BR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94092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4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buClr>
                <a:schemeClr val="bg1"/>
              </a:buClr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Item 2</a:t>
            </a:r>
          </a:p>
        </p:txBody>
      </p:sp>
    </p:spTree>
    <p:extLst>
      <p:ext uri="{BB962C8B-B14F-4D97-AF65-F5344CB8AC3E}">
        <p14:creationId xmlns:p14="http://schemas.microsoft.com/office/powerpoint/2010/main" val="413698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54864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2pPr>
            <a:lvl3pPr marL="91440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3pPr>
            <a:lvl4pPr marL="128016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4pPr>
            <a:lvl5pPr marL="1645920" indent="-137160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98499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0" indent="-182880">
              <a:buSzPct val="40000"/>
              <a:buFont typeface="Tahoma" panose="020B0604030504040204" pitchFamily="34" charset="0"/>
              <a:buChar char="►"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5966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2621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305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7BD221-B024-40A9-982E-C73F6B3126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300E5F-C7E1-4026-9447-A778B565A14E}"/>
              </a:ext>
            </a:extLst>
          </p:cNvPr>
          <p:cNvSpPr/>
          <p:nvPr userDrawn="1"/>
        </p:nvSpPr>
        <p:spPr bwMode="auto">
          <a:xfrm>
            <a:off x="0" y="1066800"/>
            <a:ext cx="12192000" cy="3200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9F3FF27-4812-4C52-AFCF-D31462A1D7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1290970"/>
            <a:ext cx="10210800" cy="1352550"/>
          </a:xfrm>
        </p:spPr>
        <p:txBody>
          <a:bodyPr/>
          <a:lstStyle>
            <a:lvl1pPr algn="ctr">
              <a:defRPr sz="26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2364E96-FDF6-450A-8490-21BDF4F1C7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28800" y="2743200"/>
            <a:ext cx="8534400" cy="1325563"/>
          </a:xfrm>
        </p:spPr>
        <p:txBody>
          <a:bodyPr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0C8F72-8502-427C-B0DF-C2184415807A}"/>
              </a:ext>
            </a:extLst>
          </p:cNvPr>
          <p:cNvSpPr/>
          <p:nvPr userDrawn="1"/>
        </p:nvSpPr>
        <p:spPr bwMode="auto">
          <a:xfrm>
            <a:off x="0" y="6324600"/>
            <a:ext cx="12192000" cy="533400"/>
          </a:xfrm>
          <a:prstGeom prst="rect">
            <a:avLst/>
          </a:prstGeom>
          <a:solidFill>
            <a:srgbClr val="132A4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993F462-7002-486E-BA1A-C4181116D9E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857500" y="6407943"/>
            <a:ext cx="6781800" cy="3667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91440" tIns="45720" rIns="91440" bIns="45720" numCol="1" anchor="t" anchorCtr="1" compatLnSpc="1">
            <a:prstTxWarp prst="textNoShape">
              <a:avLst/>
            </a:prstTxWarp>
          </a:bodyPr>
          <a:lstStyle>
            <a:lvl1pPr>
              <a:defRPr sz="1800" b="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pPr>
              <a:defRPr/>
            </a:pPr>
            <a:r>
              <a:rPr lang="pt-BR" dirty="0" err="1"/>
              <a:t>Edit</a:t>
            </a:r>
            <a:r>
              <a:rPr lang="pt-BR" dirty="0"/>
              <a:t> local/date in "</a:t>
            </a:r>
            <a:r>
              <a:rPr lang="pt-BR" dirty="0" err="1"/>
              <a:t>Insert</a:t>
            </a:r>
            <a:r>
              <a:rPr lang="pt-BR" dirty="0"/>
              <a:t> &gt; Date </a:t>
            </a:r>
            <a:r>
              <a:rPr lang="pt-BR" dirty="0" err="1"/>
              <a:t>and</a:t>
            </a:r>
            <a:r>
              <a:rPr lang="pt-BR" dirty="0"/>
              <a:t> Time" menu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BB2724-4EC9-4FD9-9BE8-F83B857C1F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369079"/>
            <a:ext cx="851541" cy="41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25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marL="0" indent="-182880">
              <a:buFont typeface="Tahoma" panose="020B0604030504040204" pitchFamily="34" charset="0"/>
              <a:buChar char="▼"/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3BDC4-0728-46D7-A8D1-55267E77B1D1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12878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9655EC-0D87-46F2-8BC1-22E33FCA8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554791" y="2066925"/>
            <a:ext cx="3814233" cy="192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www.psr-inc.com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psr@psr-inc.com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+55 21 3906-2100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105400" y="1390650"/>
            <a:ext cx="6781800" cy="1352550"/>
          </a:xfrm>
        </p:spPr>
        <p:txBody>
          <a:bodyPr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645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0" y="3352800"/>
            <a:ext cx="6324600" cy="132556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subtitle style</a:t>
            </a:r>
            <a:endParaRPr lang="pt-BR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05DFE8-B9F4-4F48-AB0F-B3C3410CAF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287090"/>
            <a:ext cx="2190974" cy="1061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48A74D-0458-42AC-A6D6-395698F163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3" y="2319337"/>
            <a:ext cx="3048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544E2-79AE-432E-AAD3-684946F452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4" y="3361267"/>
            <a:ext cx="304800" cy="304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A605A-A8CA-4174-A826-F602D0CC01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2840301"/>
            <a:ext cx="304801" cy="3048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125BD4-A357-4945-84CA-9D6006F85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90" y="275696"/>
            <a:ext cx="1396834" cy="144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44806-663A-48A6-A185-08504FE265C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026911"/>
            <a:ext cx="304801" cy="30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1E01A-3B36-4C56-A0FD-3AD0C76B6409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2" y="6093251"/>
            <a:ext cx="304801" cy="30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45992-66AB-44F6-A8D8-616048CE3D9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63" y="5560081"/>
            <a:ext cx="304801" cy="304801"/>
          </a:xfrm>
          <a:prstGeom prst="rect">
            <a:avLst/>
          </a:prstGeom>
        </p:spPr>
      </p:pic>
      <p:sp>
        <p:nvSpPr>
          <p:cNvPr id="17" name="Text Box 10">
            <a:extLst>
              <a:ext uri="{FF2B5EF4-FFF2-40B4-BE49-F238E27FC236}">
                <a16:creationId xmlns:a16="http://schemas.microsoft.com/office/drawing/2014/main" id="{BCC6DBE3-1DDD-42C9-ABBA-D39583CA8B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3563" y="4798542"/>
            <a:ext cx="3673637" cy="18331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l">
              <a:lnSpc>
                <a:spcPct val="150000"/>
              </a:lnSpc>
              <a:defRPr/>
            </a:pPr>
            <a:r>
              <a:rPr lang="pt-BR" sz="2400" b="0" u="none" noProof="0" dirty="0">
                <a:solidFill>
                  <a:schemeClr val="bg1"/>
                </a:solidFill>
                <a:latin typeface="+mn-lt"/>
              </a:rPr>
              <a:t>/psrenergy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400" b="0" noProof="0" dirty="0">
                <a:solidFill>
                  <a:schemeClr val="bg1"/>
                </a:solidFill>
                <a:latin typeface="+mn-lt"/>
              </a:rPr>
              <a:t>@psrenergy</a:t>
            </a:r>
          </a:p>
          <a:p>
            <a:pPr lvl="1" algn="l">
              <a:lnSpc>
                <a:spcPct val="150000"/>
              </a:lnSpc>
              <a:defRPr/>
            </a:pPr>
            <a:r>
              <a:rPr lang="pt-BR" sz="2300" b="0" noProof="0" dirty="0">
                <a:solidFill>
                  <a:schemeClr val="bg1"/>
                </a:solidFill>
                <a:latin typeface="+mn-lt"/>
              </a:rPr>
              <a:t>@psr_energy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DA6230-4B6C-4F87-B78C-7451B1FD26E7}"/>
              </a:ext>
            </a:extLst>
          </p:cNvPr>
          <p:cNvCxnSpPr/>
          <p:nvPr userDrawn="1"/>
        </p:nvCxnSpPr>
        <p:spPr bwMode="auto">
          <a:xfrm>
            <a:off x="593562" y="4343400"/>
            <a:ext cx="3902238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pics Slide">
    <p:bg>
      <p:bgPr>
        <a:solidFill>
          <a:srgbClr val="13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1ED682-80FD-4840-83E7-9F258BD75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1775"/>
            <a:ext cx="11353800" cy="606425"/>
          </a:xfrm>
        </p:spPr>
        <p:txBody>
          <a:bodyPr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pt-BR" noProof="0" dirty="0" err="1"/>
              <a:t>Outline</a:t>
            </a:r>
            <a:endParaRPr lang="pt-BR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708B9-438F-42CD-AF96-41C4D9179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90600"/>
            <a:ext cx="11353800" cy="5562600"/>
          </a:xfrm>
        </p:spPr>
        <p:txBody>
          <a:bodyPr/>
          <a:lstStyle>
            <a:lvl1pPr marL="292100" marR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 b="1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92100" marR="0" lvl="0" indent="-2286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bg1"/>
              </a:buClr>
              <a:buSzPct val="50000"/>
              <a:buFont typeface="Tahoma" panose="020B0604030504040204" pitchFamily="34" charset="0"/>
              <a:buChar char="►"/>
              <a:tabLst/>
              <a:defRPr/>
            </a:pPr>
            <a:r>
              <a:rPr lang="en-US" dirty="0"/>
              <a:t>Item 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9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18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ed_No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3979-A627-4040-ABA5-10EC4B205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33645-BA01-4F7D-8AAB-F47C35B1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43A15C-D74B-49D1-A0A8-931A4BD329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F5A944-CCB7-4F9C-817F-5508885388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1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85147CE-E925-43D6-80DF-C22F3FD43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9F813EB-47D4-4426-AD31-86664C96F6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346199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4D27B2B-FF65-40C6-91BF-B204C07B35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939800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48AE275-3D23-4C78-9C4E-A4495A87DB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114798"/>
            <a:ext cx="5638800" cy="2286000"/>
          </a:xfrm>
        </p:spPr>
        <p:txBody>
          <a:bodyPr/>
          <a:lstStyle>
            <a:lvl1pPr marL="177800" indent="-177800">
              <a:spcBef>
                <a:spcPts val="300"/>
              </a:spcBef>
              <a:spcAft>
                <a:spcPts val="0"/>
              </a:spcAft>
              <a:defRPr sz="1400"/>
            </a:lvl1pPr>
            <a:lvl2pPr marL="457200" indent="-165100">
              <a:spcAft>
                <a:spcPts val="0"/>
              </a:spcAft>
              <a:defRPr sz="1400"/>
            </a:lvl2pPr>
            <a:lvl3pPr marL="800100" indent="-206375">
              <a:spcAft>
                <a:spcPts val="0"/>
              </a:spcAft>
              <a:defRPr sz="1400"/>
            </a:lvl3pPr>
            <a:lvl4pPr marL="1028700" indent="-206375">
              <a:spcAft>
                <a:spcPts val="0"/>
              </a:spcAft>
              <a:defRPr sz="1400"/>
            </a:lvl4pPr>
            <a:lvl5pPr marL="1257300" indent="-206375">
              <a:spcAft>
                <a:spcPts val="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8811EE4-AEF1-4D3D-A323-FCB618901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1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82A83B-055F-4EE7-BFA5-C9ECCF6B85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0" y="3708399"/>
            <a:ext cx="5334000" cy="330193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2F506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98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8388"/>
            <a:ext cx="11353800" cy="5332412"/>
          </a:xfrm>
        </p:spPr>
        <p:txBody>
          <a:bodyPr/>
          <a:lstStyle>
            <a:lvl1pPr algn="just"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800"/>
            </a:lvl1pPr>
            <a:lvl2pPr marL="628650" indent="-217488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400" baseline="0"/>
            </a:lvl2pPr>
            <a:lvl3pPr marL="971550" indent="-1936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3pPr>
            <a:lvl4pPr marL="1314450" indent="-171450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4pPr>
            <a:lvl5pPr marL="1714500" indent="-206375" algn="just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  <a:defRPr sz="2000" baseline="0"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315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68388"/>
            <a:ext cx="5585884" cy="5484812"/>
          </a:xfrm>
        </p:spPr>
        <p:txBody>
          <a:bodyPr>
            <a:normAutofit/>
          </a:bodyPr>
          <a:lstStyle>
            <a:lvl1pPr marL="285750" indent="-285750">
              <a:buSzPct val="50000"/>
              <a:buFont typeface="Tahoma" panose="020B0604030504040204" pitchFamily="34" charset="0"/>
              <a:buChar char="►"/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085" y="1068388"/>
            <a:ext cx="5585885" cy="5484812"/>
          </a:xfrm>
        </p:spPr>
        <p:txBody>
          <a:bodyPr>
            <a:normAutofit/>
          </a:bodyPr>
          <a:lstStyle>
            <a:lvl1pPr marL="292100" indent="-292100">
              <a:defRPr sz="2400"/>
            </a:lvl1pPr>
            <a:lvl2pPr>
              <a:defRPr sz="2400" baseline="0"/>
            </a:lvl2pPr>
            <a:lvl3pPr>
              <a:defRPr sz="2400" baseline="0"/>
            </a:lvl3pPr>
            <a:lvl4pPr>
              <a:defRPr sz="2400" baseline="0"/>
            </a:lvl4pPr>
            <a:lvl5pPr>
              <a:defRPr sz="24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068388"/>
            <a:ext cx="3657599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53400" y="1068388"/>
            <a:ext cx="3581400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5A2DCF-6C56-43FC-8C2B-826C4770AE4A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675AFB-7DEB-4AC7-868E-F66093A6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114799" y="1068388"/>
            <a:ext cx="3962401" cy="548481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200" baseline="0"/>
            </a:lvl2pPr>
            <a:lvl3pPr>
              <a:defRPr sz="2200" baseline="0"/>
            </a:lvl3pPr>
            <a:lvl4pPr>
              <a:defRPr sz="2200" baseline="0"/>
            </a:lvl4pPr>
            <a:lvl5pPr>
              <a:defRPr sz="2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7871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29" r:id="rId4"/>
    <p:sldLayoutId id="2147483725" r:id="rId5"/>
    <p:sldLayoutId id="2147483766" r:id="rId6"/>
    <p:sldLayoutId id="2147483765" r:id="rId7"/>
    <p:sldLayoutId id="2147483727" r:id="rId8"/>
    <p:sldLayoutId id="2147483761" r:id="rId9"/>
    <p:sldLayoutId id="2147483733" r:id="rId10"/>
    <p:sldLayoutId id="2147483767" r:id="rId11"/>
    <p:sldLayoutId id="214748375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285750" indent="-28575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62865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71550" indent="-1936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371600" indent="-228600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714500" indent="-206375" algn="just" rtl="0" eaLnBrk="1" fontAlgn="base" hangingPunct="1">
        <a:lnSpc>
          <a:spcPct val="114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 baseline="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A239A15-8EB0-450C-928A-3CBD11ECD7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3675"/>
            <a:ext cx="12192000" cy="314325"/>
          </a:xfrm>
          <a:prstGeom prst="rect">
            <a:avLst/>
          </a:prstGeom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793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  <a:endParaRPr lang="pt-BR" noProof="0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8388"/>
            <a:ext cx="113538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pt-BR" noProof="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59634" y="6553201"/>
            <a:ext cx="706967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0F25989-05F9-4903-9B8F-7A4BBAAC4615}" type="slidenum">
              <a:rPr lang="pt-BR" noProof="0" smtClean="0"/>
              <a:pPr>
                <a:defRPr/>
              </a:pPr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766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0">
          <a:solidFill>
            <a:srgbClr val="2F50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42745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365F91"/>
          </a:solidFill>
          <a:latin typeface="Arial" charset="0"/>
        </a:defRPr>
      </a:lvl9pPr>
    </p:titleStyle>
    <p:bodyStyle>
      <a:lvl1pPr marL="0" indent="-18288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50000"/>
        <a:buFont typeface="Tahoma" panose="020B0604030504040204" pitchFamily="34" charset="0"/>
        <a:buChar char="►"/>
        <a:defRPr sz="2400">
          <a:solidFill>
            <a:schemeClr val="tx1">
              <a:lumMod val="85000"/>
              <a:lumOff val="15000"/>
            </a:schemeClr>
          </a:solidFill>
          <a:latin typeface="Myriad Pro" panose="020B0503030403020204" pitchFamily="34" charset="0"/>
          <a:ea typeface="+mn-ea"/>
          <a:cs typeface="+mn-cs"/>
        </a:defRPr>
      </a:lvl1pPr>
      <a:lvl2pPr marL="54864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2pPr>
      <a:lvl3pPr marL="91440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3pPr>
      <a:lvl4pPr marL="128016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4pPr>
      <a:lvl5pPr marL="1645920" indent="-137160" algn="l" rtl="0" eaLnBrk="1" fontAlgn="base" hangingPunct="1">
        <a:lnSpc>
          <a:spcPct val="100000"/>
        </a:lnSpc>
        <a:spcBef>
          <a:spcPts val="0"/>
        </a:spcBef>
        <a:spcAft>
          <a:spcPts val="1200"/>
        </a:spcAft>
        <a:buClr>
          <a:schemeClr val="tx1">
            <a:lumMod val="85000"/>
            <a:lumOff val="15000"/>
          </a:schemeClr>
        </a:buClr>
        <a:buSzPct val="80000"/>
        <a:buFont typeface="Arial" panose="020B0604020202020204" pitchFamily="34" charset="0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Myriad Pro" panose="020B0503030403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rgbClr val="365F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740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10</a:t>
            </a:fld>
            <a:endParaRPr lang="pt-BR" noProof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DDE412-5724-487D-8116-CCFB608BA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134600" y="1210259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9B95E2A-B9D2-44A9-AE42-D0AFE2999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" b="85213"/>
          <a:stretch/>
        </p:blipFill>
        <p:spPr bwMode="auto">
          <a:xfrm>
            <a:off x="416635" y="1066800"/>
            <a:ext cx="9476509" cy="6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EC6DD4D-2D39-4B31-9AEC-81235322B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31" y="1675724"/>
            <a:ext cx="9485986" cy="32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28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21366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2.1 a 2.4. Itens de pesquisa concluídos</a:t>
            </a:r>
          </a:p>
          <a:p>
            <a:pPr lvl="1"/>
            <a:r>
              <a:rPr lang="pt-BR" sz="1800" b="1" dirty="0"/>
              <a:t>2.5. Estado da arte das </a:t>
            </a:r>
            <a:r>
              <a:rPr lang="pt-BR" sz="1800" b="1" dirty="0" err="1"/>
              <a:t>UHRs</a:t>
            </a:r>
            <a:endParaRPr lang="pt-BR" sz="1800" b="1" dirty="0"/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2.6. Aspectos socioambientais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2.7. Gerenciamento da base de dados da pesquisa</a:t>
            </a:r>
          </a:p>
        </p:txBody>
      </p:sp>
    </p:spTree>
    <p:extLst>
      <p:ext uri="{BB962C8B-B14F-4D97-AF65-F5344CB8AC3E}">
        <p14:creationId xmlns:p14="http://schemas.microsoft.com/office/powerpoint/2010/main" val="86962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256212"/>
          </a:xfrm>
        </p:spPr>
        <p:txBody>
          <a:bodyPr/>
          <a:lstStyle/>
          <a:p>
            <a:r>
              <a:rPr lang="pt-BR" dirty="0"/>
              <a:t>Obras civis</a:t>
            </a:r>
          </a:p>
          <a:p>
            <a:pPr lvl="1"/>
            <a:r>
              <a:rPr lang="pt-BR" dirty="0"/>
              <a:t>Para compensar a relativa escassez de referências na literatura, será proposta a utilização de um grupo de especialistas, contendo ao menos: um engenheiro mecânico com experiência em bombas, um engenheiro hidráulico e um projetista com experiência em usinas convencionais </a:t>
            </a:r>
          </a:p>
          <a:p>
            <a:r>
              <a:rPr lang="pt-BR" dirty="0"/>
              <a:t>Equipamentos</a:t>
            </a:r>
          </a:p>
          <a:p>
            <a:pPr lvl="1"/>
            <a:r>
              <a:rPr lang="pt-BR" dirty="0"/>
              <a:t>Contatos com a GE estão sendo feitos para obtenção de informações técnicas e validação de premissas, critérios e formulações.</a:t>
            </a:r>
          </a:p>
          <a:p>
            <a:r>
              <a:rPr lang="pt-BR" dirty="0" err="1"/>
              <a:t>Mini-curso</a:t>
            </a:r>
            <a:r>
              <a:rPr lang="pt-BR" dirty="0"/>
              <a:t> GESEL</a:t>
            </a:r>
          </a:p>
          <a:p>
            <a:pPr lvl="1"/>
            <a:r>
              <a:rPr lang="pt-BR" dirty="0"/>
              <a:t>Apresentação de desenhos de arranjo das usinas reversíveis em Portugal.</a:t>
            </a:r>
          </a:p>
          <a:p>
            <a:pPr lvl="1"/>
            <a:r>
              <a:rPr lang="pt-BR" dirty="0"/>
              <a:t>Apresentação de fabricantes, incluindo alguns critérios relativos a equipamentos.</a:t>
            </a:r>
          </a:p>
          <a:p>
            <a:pPr lvl="1"/>
            <a:r>
              <a:rPr lang="pt-BR" dirty="0"/>
              <a:t>Ausência de informações sobre critérios civis específicos para UHR.</a:t>
            </a:r>
          </a:p>
          <a:p>
            <a:pPr lvl="1"/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Estado da arte das </a:t>
            </a:r>
            <a:r>
              <a:rPr lang="pt-BR" sz="2600" b="1" dirty="0" err="1">
                <a:solidFill>
                  <a:srgbClr val="2F5066"/>
                </a:solidFill>
                <a:latin typeface="+mj-lt"/>
                <a:ea typeface="+mj-ea"/>
                <a:cs typeface="+mj-cs"/>
              </a:rPr>
              <a:t>UHRs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6622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11575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/>
              <a:t>3.1. 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3.3.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307560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Algoritmo para traçado rápido de reservatórios</a:t>
            </a:r>
          </a:p>
          <a:p>
            <a:pPr lvl="1"/>
            <a:r>
              <a:rPr lang="pt-BR" dirty="0"/>
              <a:t>Varredura em duas fases</a:t>
            </a:r>
          </a:p>
          <a:p>
            <a:pPr marL="1120775" lvl="2" indent="-342900">
              <a:buFont typeface="+mj-lt"/>
              <a:buAutoNum type="arabicPeriod"/>
            </a:pPr>
            <a:r>
              <a:rPr lang="pt-BR" dirty="0"/>
              <a:t>Análise topográfica por meio de geomorphons</a:t>
            </a:r>
          </a:p>
          <a:p>
            <a:pPr marL="1120775" lvl="2" indent="-342900">
              <a:buFont typeface="+mj-lt"/>
              <a:buAutoNum type="arabicPeriod"/>
            </a:pPr>
            <a:r>
              <a:rPr lang="pt-BR" dirty="0"/>
              <a:t>Traçado rápido dos melhores candidatos para orçamento mais preciso</a:t>
            </a:r>
          </a:p>
          <a:p>
            <a:pPr marL="434975" indent="-342900"/>
            <a:r>
              <a:rPr lang="pt-BR" dirty="0"/>
              <a:t>Agrupamento de locais candidatos por proximidade</a:t>
            </a:r>
          </a:p>
          <a:p>
            <a:pPr marL="777875" lvl="1" indent="-342900"/>
            <a:r>
              <a:rPr lang="pt-BR" dirty="0"/>
              <a:t>Redução do número de candidatos para as fases posteriores</a:t>
            </a:r>
          </a:p>
          <a:p>
            <a:pPr marL="777875" lvl="1" indent="-342900"/>
            <a:r>
              <a:rPr lang="pt-BR" dirty="0"/>
              <a:t>Sintetização da informação</a:t>
            </a:r>
          </a:p>
          <a:p>
            <a:pPr marL="434975" indent="-342900"/>
            <a:endParaRPr lang="pt-BR" dirty="0"/>
          </a:p>
          <a:p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Desenvolvimento de algoritmos com foco na varredura de grandes áreas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890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078634" cy="1522412"/>
          </a:xfrm>
        </p:spPr>
        <p:txBody>
          <a:bodyPr/>
          <a:lstStyle/>
          <a:p>
            <a:r>
              <a:rPr lang="pt-BR" dirty="0"/>
              <a:t>Inicia-se com um reservatório pequeno e barragens altas</a:t>
            </a:r>
          </a:p>
          <a:p>
            <a:r>
              <a:rPr lang="pt-BR" dirty="0"/>
              <a:t>A cada passo, expande-se o reservatório na direção que minimiza o custo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17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Algoritmo rápido para traçado de reservatórios fora da rede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5CED3-1832-4279-8A57-5E61CB320D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20988"/>
            <a:ext cx="5943600" cy="3503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69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125200" cy="1522412"/>
          </a:xfrm>
        </p:spPr>
        <p:txBody>
          <a:bodyPr/>
          <a:lstStyle/>
          <a:p>
            <a:r>
              <a:rPr lang="pt-BR" dirty="0"/>
              <a:t>Passo automatizado: proximidade calculada de acordo com a resolução do terreno</a:t>
            </a:r>
          </a:p>
          <a:p>
            <a:r>
              <a:rPr lang="pt-BR" dirty="0"/>
              <a:t>Agrupamento para pontos (reservatório existente) e segmentos (ciclo fechado)</a:t>
            </a:r>
          </a:p>
          <a:p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18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Redução de locais candidatos por agrupamento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C954A-33D2-42B7-B37C-1B33E282EA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643188"/>
            <a:ext cx="4876800" cy="35290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36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FD6811-AC99-4CAA-A85C-0E68CA552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11353800" cy="5332412"/>
              </a:xfrm>
            </p:spPr>
            <p:txBody>
              <a:bodyPr/>
              <a:lstStyle/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Função de custos da busca de candidatos (</a:t>
                </a:r>
                <a:r>
                  <a:rPr lang="pt-BR" sz="2400" i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screening</a:t>
                </a:r>
                <a:r>
                  <a:rPr lang="pt-B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): </a:t>
                </a:r>
              </a:p>
              <a:p>
                <a:pPr marL="0" lvl="1" indent="0">
                  <a:buSzPct val="5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𝐶𝑇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𝑆𝐴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𝑂𝐶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𝐸𝑄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𝐼𝐸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lang="pt-BR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𝑂𝑇</m:t>
                      </m:r>
                    </m:oMath>
                  </m:oMathPara>
                </a14:m>
                <a:endParaRPr lang="pt-BR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ea"/>
                  <a:cs typeface="+mn-cs"/>
                </a:endParaRPr>
              </a:p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Aprimoramento da função utilizada no artigo submetido a WRR: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ocioambi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en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tal</m:t>
                    </m:r>
                    <m:r>
                      <a:rPr lang="pt-BR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=(</m:t>
                    </m:r>
                    <m:r>
                      <a:rPr lang="pt-BR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pt-BR" b="0" i="0" smtClean="0">
                                        <a:latin typeface="Cambria Math" panose="02040503050406030204" pitchFamily="18" charset="0"/>
                                      </a:rPr>
                                      <m:t>sa</m:t>
                                    </m:r>
                                  </m:e>
                                  <m:sub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 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BR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pt-BR" sz="1600" dirty="0">
                    <a:solidFill>
                      <a:srgbClr val="0070C0"/>
                    </a:solidFill>
                  </a:rPr>
                  <a:t>em fase de testes</a:t>
                </a:r>
                <a:endParaRPr lang="pt-BR" dirty="0">
                  <a:solidFill>
                    <a:srgbClr val="0070C0"/>
                  </a:solidFill>
                </a:endParaRPr>
              </a:p>
              <a:p>
                <a:pPr lvl="1"/>
                <a:r>
                  <a:rPr lang="pt-BR" dirty="0">
                    <a:latin typeface="Cambria Math" panose="02040503050406030204" pitchFamily="18" charset="0"/>
                  </a:rPr>
                  <a:t>Obras civis: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𝑏𝑎𝑟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ç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𝑐𝑓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em fase de testes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Equipamentos: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∙</m:t>
                    </m:r>
                    <m:r>
                      <a:rPr lang="pt-BR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uso de regressão simbólica, coeficientes em análise com GE</a:t>
                </a:r>
              </a:p>
              <a:p>
                <a:pPr lvl="1"/>
                <a:r>
                  <a:rPr lang="pt-BR" dirty="0">
                    <a:latin typeface="Cambria Math" panose="02040503050406030204" pitchFamily="18" charset="0"/>
                  </a:rPr>
                  <a:t>Infraestrutura: 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sz="1600" dirty="0">
                    <a:solidFill>
                      <a:srgbClr val="0070C0"/>
                    </a:solidFill>
                  </a:rPr>
                  <a:t>em fase de testes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i="0">
                        <a:latin typeface="Cambria Math" panose="02040503050406030204" pitchFamily="18" charset="0"/>
                      </a:rPr>
                      <m:t>Outros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0">
                        <a:latin typeface="Cambria Math" panose="02040503050406030204" pitchFamily="18" charset="0"/>
                      </a:rPr>
                      <m:t>custos</m:t>
                    </m:r>
                    <m:r>
                      <a:rPr lang="pt-BR" i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pt-BR">
                        <a:latin typeface="Cambria Math" panose="02040503050406030204" pitchFamily="18" charset="0"/>
                      </a:rPr>
                      <m:t>𝑂𝑇</m:t>
                    </m:r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>
                            <a:latin typeface="Cambria Math" panose="02040503050406030204" pitchFamily="18" charset="0"/>
                          </a:rPr>
                          <m:t>𝑜𝑡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</a:rPr>
                      <m:t>∙(</m:t>
                    </m:r>
                    <m:r>
                      <a:rPr lang="pt-BR">
                        <a:latin typeface="Cambria Math" panose="02040503050406030204" pitchFamily="18" charset="0"/>
                      </a:rPr>
                      <m:t>𝑆𝐴</m:t>
                    </m:r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</a:rPr>
                      <m:t>𝑂𝐶</m:t>
                    </m:r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:endParaRPr lang="en-US" sz="18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pt-B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FD6811-AC99-4CAA-A85C-0E68CA552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11353800" cy="5332412"/>
              </a:xfrm>
              <a:blipFill>
                <a:blip r:embed="rId2"/>
                <a:stretch>
                  <a:fillRect t="-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19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Volumes e custos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D214DBDD-814D-4700-B7BE-7F352E0F56BF}"/>
              </a:ext>
            </a:extLst>
          </p:cNvPr>
          <p:cNvSpPr/>
          <p:nvPr/>
        </p:nvSpPr>
        <p:spPr bwMode="auto">
          <a:xfrm rot="2869625">
            <a:off x="8613306" y="2691237"/>
            <a:ext cx="264310" cy="947039"/>
          </a:xfrm>
          <a:prstGeom prst="downArrow">
            <a:avLst>
              <a:gd name="adj1" fmla="val 50000"/>
              <a:gd name="adj2" fmla="val 115765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40E82-F358-4BE5-8A27-AB1652593E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P&amp;D - Usinas Hidrelétricas Reversíveis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7FE6A-CF29-49A6-909A-C248EBC962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5ª Reunião Trimestral</a:t>
            </a:r>
          </a:p>
          <a:p>
            <a:r>
              <a:rPr lang="en-US" sz="2200" dirty="0"/>
              <a:t>20 de </a:t>
            </a:r>
            <a:r>
              <a:rPr lang="en-US" sz="2200" dirty="0" err="1"/>
              <a:t>setembro</a:t>
            </a:r>
            <a:r>
              <a:rPr lang="en-US" sz="2200" dirty="0"/>
              <a:t> de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9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FD6811-AC99-4CAA-A85C-0E68CA552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11353800" cy="5332412"/>
              </a:xfrm>
            </p:spPr>
            <p:txBody>
              <a:bodyPr/>
              <a:lstStyle/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Detalhamento do componente civil: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𝑎𝑟𝑟𝑎𝑚𝑒𝑛𝑡𝑜</m:t>
                    </m:r>
                    <m:r>
                      <a:rPr lang="pt-BR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𝑏𝑎𝑟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4+2,5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pt-BR" i="1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𝑑𝑙</m:t>
                        </m:r>
                      </m:e>
                    </m:nary>
                  </m:oMath>
                </a14:m>
                <a:endParaRPr lang="pt-BR" dirty="0"/>
              </a:p>
              <a:p>
                <a:pPr lvl="1"/>
                <a:r>
                  <a:rPr lang="pt-BR" dirty="0">
                    <a:latin typeface="Cambria Math" panose="02040503050406030204" pitchFamily="18" charset="0"/>
                  </a:rPr>
                  <a:t>Circuito Hidráulico: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h𝑖𝑑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= </m:t>
                    </m:r>
                    <m:f>
                      <m:fPr>
                        <m:type m:val="skw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h𝑖𝑑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pt-BR" dirty="0"/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Blindagem: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ç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≅ </m:t>
                    </m:r>
                    <m:d>
                      <m:dPr>
                        <m:begChr m:val=""/>
                        <m:endChr m:val="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0.069 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h𝑖𝑑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BR" dirty="0"/>
                  <a:t>  </a:t>
                </a:r>
                <a:r>
                  <a:rPr lang="en-US" sz="1600" dirty="0">
                    <a:solidFill>
                      <a:srgbClr val="0070C0"/>
                    </a:solidFill>
                  </a:rPr>
                  <a:t>com espessura de aço variável</a:t>
                </a:r>
                <a:endParaRPr lang="pt-BR" dirty="0"/>
              </a:p>
              <a:p>
                <a:pPr lvl="1"/>
                <a:r>
                  <a:rPr lang="pt-BR" dirty="0">
                    <a:latin typeface="Cambria Math" panose="02040503050406030204" pitchFamily="18" charset="0"/>
                  </a:rPr>
                  <a:t>Casa de força: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×485×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0,123×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0,5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em avaliação</a:t>
                </a:r>
              </a:p>
              <a:p>
                <a:pPr marL="285750" lvl="1" indent="-285750">
                  <a:buSzPct val="50000"/>
                  <a:buFont typeface="Arial" pitchFamily="34" charset="0"/>
                  <a:buChar char="►"/>
                </a:pPr>
                <a:r>
                  <a:rPr lang="pt-BR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ea"/>
                    <a:cs typeface="+mn-cs"/>
                  </a:rPr>
                  <a:t>Definição da função de custo de obras civis: </a:t>
                </a: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𝑂𝐶</m:t>
                      </m:r>
                      <m:r>
                        <a:rPr lang="pt-BR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𝑜𝑐</m:t>
                          </m:r>
                        </m:sub>
                      </m:sSub>
                      <m:r>
                        <a:rPr lang="pt-BR" sz="18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sub>
                          </m:s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𝑏𝑎𝑟</m:t>
                              </m:r>
                            </m:sub>
                          </m:s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h𝑖𝑑</m:t>
                              </m:r>
                            </m:sub>
                          </m:s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h𝑖𝑑</m:t>
                              </m:r>
                            </m:sub>
                          </m:s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ç</m:t>
                              </m:r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ç</m:t>
                              </m:r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sz="1800" i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𝑶𝑪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𝒐𝒄</m:t>
                          </m:r>
                        </m:sub>
                      </m:sSub>
                      <m:r>
                        <a:rPr lang="pt-BR" sz="1600" b="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pt-BR" sz="1600" b="1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  <m:sSub>
                                    <m:sSubPr>
                                      <m:ctrlPr>
                                        <a:rPr lang="pt-BR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1" i="1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pt-BR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𝒅𝒍</m:t>
                              </m:r>
                            </m:e>
                          </m:nary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𝟑𝟎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𝟐𝟏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)×</m:t>
                          </m:r>
                          <m:sSub>
                            <m:sSub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𝒉𝒊𝒅</m:t>
                              </m:r>
                            </m:sub>
                          </m:sSub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𝟑𝟎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𝟏𝟐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𝒙𝒄</m:t>
                              </m:r>
                            </m:sub>
                          </m:sSub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)×(</m:t>
                          </m:r>
                          <m:sSub>
                            <m:sSub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𝒄𝒇</m:t>
                              </m:r>
                            </m:sub>
                          </m:sSub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𝟒𝟖𝟓</m:t>
                          </m:r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pt-BR" sz="16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𝟏𝟐𝟑</m:t>
                              </m:r>
                              <m:r>
                                <a:rPr lang="pt-BR" sz="1600" b="1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1600" b="1" i="1"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p>
                              </m:sSup>
                            </m:sup>
                          </m:sSup>
                          <m:r>
                            <a:rPr lang="pt-BR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pt-BR" sz="2800" b="1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sz="18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pt-BR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FD6811-AC99-4CAA-A85C-0E68CA552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11353800" cy="5332412"/>
              </a:xfrm>
              <a:blipFill>
                <a:blip r:embed="rId2"/>
                <a:stretch>
                  <a:fillRect t="-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20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Volumes e custos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11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3.1. Desenvolvimento de algoritmos</a:t>
            </a:r>
          </a:p>
          <a:p>
            <a:pPr lvl="1"/>
            <a:r>
              <a:rPr lang="pt-BR" sz="1800" b="1" dirty="0"/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3.3.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307240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3.2. Critérios gerais</a:t>
            </a:r>
          </a:p>
          <a:p>
            <a:pPr lvl="1"/>
            <a:r>
              <a:rPr lang="pt-BR" sz="1800" b="1" dirty="0"/>
              <a:t>3.2.1.Cenários regulatórios </a:t>
            </a:r>
            <a:endParaRPr lang="pt-BR" sz="1800" b="1" dirty="0">
              <a:solidFill>
                <a:schemeClr val="accent4">
                  <a:lumMod val="75000"/>
                </a:schemeClr>
              </a:solidFill>
            </a:endParaRP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3.2.2. Reservatórios e dimensionamento energético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3.2.3. Otimização para estudos de alternativas</a:t>
            </a:r>
          </a:p>
        </p:txBody>
      </p:sp>
    </p:spTree>
    <p:extLst>
      <p:ext uri="{BB962C8B-B14F-4D97-AF65-F5344CB8AC3E}">
        <p14:creationId xmlns:p14="http://schemas.microsoft.com/office/powerpoint/2010/main" val="3817213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715001"/>
          </a:xfrm>
        </p:spPr>
        <p:txBody>
          <a:bodyPr/>
          <a:lstStyle/>
          <a:p>
            <a:r>
              <a:rPr lang="pt-BR" dirty="0"/>
              <a:t>Filtro para análise econômica com 3 componentes de benefícios: </a:t>
            </a:r>
          </a:p>
          <a:p>
            <a:pPr lvl="1"/>
            <a:r>
              <a:rPr lang="pt-BR" dirty="0"/>
              <a:t>Tarifa de arbitragem de preços para a energia gerada (Te), em MWh, ainda que seja variável de um mercado dinâmico e, portanto, mais difícil de definir.</a:t>
            </a:r>
          </a:p>
          <a:p>
            <a:pPr lvl="1"/>
            <a:r>
              <a:rPr lang="pt-BR" dirty="0"/>
              <a:t>Tarifa de pagamento por capacidade instalada (</a:t>
            </a:r>
            <a:r>
              <a:rPr lang="pt-BR" dirty="0" err="1"/>
              <a:t>Tp</a:t>
            </a:r>
            <a:r>
              <a:rPr lang="pt-BR" dirty="0"/>
              <a:t>), em kW por ano, tendência futura respaldada por uma legislação ainda recente no Brasil, onde a separação entre lastro e energia já vem sendo estudada. </a:t>
            </a:r>
          </a:p>
          <a:p>
            <a:pPr lvl="1"/>
            <a:r>
              <a:rPr lang="pt-BR" dirty="0"/>
              <a:t>Tarifa de serviços ancilares prestados (</a:t>
            </a:r>
            <a:r>
              <a:rPr lang="pt-BR" dirty="0" err="1"/>
              <a:t>Tsa</a:t>
            </a:r>
            <a:r>
              <a:rPr lang="pt-BR" dirty="0"/>
              <a:t>), em kW por ano, a ser definida para um conjunto de serviços que estejam regulamentados.</a:t>
            </a:r>
          </a:p>
          <a:p>
            <a:pPr marL="411162" lvl="1" indent="0">
              <a:buNone/>
            </a:pPr>
            <a:endParaRPr lang="pt-BR" dirty="0"/>
          </a:p>
          <a:p>
            <a:pPr lvl="1">
              <a:buFontTx/>
              <a:buChar char="-"/>
            </a:pPr>
            <a:endParaRPr lang="pt-BR" dirty="0"/>
          </a:p>
          <a:p>
            <a:pPr lvl="1">
              <a:buFontTx/>
              <a:buChar char="-"/>
            </a:pPr>
            <a:endParaRPr lang="pt-BR" dirty="0"/>
          </a:p>
          <a:p>
            <a:pPr lvl="1">
              <a:buFontTx/>
              <a:buChar char="-"/>
            </a:pP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Soluções aplicadas à ferramenta de </a:t>
            </a:r>
            <a:r>
              <a:rPr lang="pt-BR" sz="2600" b="1" i="1" dirty="0" err="1">
                <a:solidFill>
                  <a:srgbClr val="2F5066"/>
                </a:solidFill>
                <a:latin typeface="+mj-lt"/>
                <a:ea typeface="+mj-ea"/>
                <a:cs typeface="+mj-cs"/>
              </a:rPr>
              <a:t>screening</a:t>
            </a:r>
            <a:endParaRPr lang="pt-B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986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3.2.1. Cenários regulatórios</a:t>
            </a:r>
          </a:p>
          <a:p>
            <a:pPr lvl="1"/>
            <a:r>
              <a:rPr lang="pt-BR" sz="1800" b="1" dirty="0"/>
              <a:t>3.2.2 e 3.2.3. Reservatórios e dimensionamento energético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3.2.4. Otimização para estudos de alternativas</a:t>
            </a:r>
          </a:p>
        </p:txBody>
      </p:sp>
    </p:spTree>
    <p:extLst>
      <p:ext uri="{BB962C8B-B14F-4D97-AF65-F5344CB8AC3E}">
        <p14:creationId xmlns:p14="http://schemas.microsoft.com/office/powerpoint/2010/main" val="3136643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r>
              <a:rPr lang="pt-BR" dirty="0"/>
              <a:t>Passo 1: </a:t>
            </a:r>
          </a:p>
          <a:p>
            <a:pPr lvl="1"/>
            <a:r>
              <a:rPr lang="pt-BR" dirty="0"/>
              <a:t>Na ausência de curva cota x área x volume:</a:t>
            </a:r>
          </a:p>
          <a:p>
            <a:pPr marL="411162" lvl="1" indent="0">
              <a:buNone/>
            </a:pPr>
            <a:r>
              <a:rPr lang="pt-BR" dirty="0"/>
              <a:t>	a) Se o reservatório é existente: </a:t>
            </a:r>
          </a:p>
          <a:p>
            <a:pPr marL="411162" lvl="1" indent="0" algn="ctr">
              <a:buNone/>
            </a:pPr>
            <a:r>
              <a:rPr lang="pt-BR" dirty="0"/>
              <a:t>nível d’água médio = nível máximo operativo</a:t>
            </a:r>
          </a:p>
          <a:p>
            <a:pPr marL="411162" lvl="1" indent="0">
              <a:buNone/>
            </a:pPr>
            <a:r>
              <a:rPr lang="pt-BR" dirty="0"/>
              <a:t>	b) Se o reservatório é novo: </a:t>
            </a:r>
          </a:p>
          <a:p>
            <a:pPr marL="411162" lvl="1" indent="0">
              <a:buNone/>
            </a:pPr>
            <a:r>
              <a:rPr lang="pt-BR" dirty="0"/>
              <a:t>	b.1) fora de curso d’água: 	   nível d´água médio = nível do terreno</a:t>
            </a:r>
          </a:p>
          <a:p>
            <a:pPr marL="411162" lvl="1" indent="0">
              <a:buNone/>
            </a:pPr>
            <a:r>
              <a:rPr lang="pt-BR" dirty="0"/>
              <a:t>	b.2) em curso d’água: 	   nível d´água médio nível = 2/3 da altura da barragem fornecida</a:t>
            </a:r>
          </a:p>
          <a:p>
            <a:pPr lvl="1"/>
            <a:r>
              <a:rPr lang="pt-BR" dirty="0"/>
              <a:t>Em seguida, reservatórios são construídos sobre a topografia, considerando:</a:t>
            </a:r>
          </a:p>
          <a:p>
            <a:pPr marL="411162" lvl="1" indent="0" algn="ctr">
              <a:buNone/>
            </a:pPr>
            <a:r>
              <a:rPr lang="pt-BR" dirty="0"/>
              <a:t>volume total = volume de armazenamento necessário + volume morto (fração)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25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dirty="0"/>
              <a:t>Definição da queda bruta e do volume no</a:t>
            </a:r>
            <a:r>
              <a:rPr lang="pt-BR" i="1" dirty="0"/>
              <a:t> </a:t>
            </a:r>
            <a:r>
              <a:rPr lang="pt-BR" i="1" dirty="0" err="1"/>
              <a:t>screening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60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r>
              <a:rPr lang="pt-BR" dirty="0"/>
              <a:t>Passo 2: </a:t>
            </a:r>
          </a:p>
          <a:p>
            <a:pPr lvl="1"/>
            <a:r>
              <a:rPr lang="pt-BR" dirty="0"/>
              <a:t>A partir da curva cota x área x volume obtida com a construção dos reservatórios e do volume total definido no passo anterior, são definidos os níveis d’água máximo e mínimo de cada reservatório e, a partir daí, são revistos os cálculos dos níveis médios, da queda e dos volumes. </a:t>
            </a:r>
          </a:p>
          <a:p>
            <a:pPr marL="285750" lvl="1" indent="-285750">
              <a:buSzPct val="50000"/>
              <a:buFont typeface="Arial" pitchFamily="34" charset="0"/>
              <a:buChar char="►"/>
            </a:pP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  <a:p>
            <a:pPr marL="285750" lvl="1" indent="-285750">
              <a:buSzPct val="50000"/>
              <a:buFont typeface="Arial" pitchFamily="34" charset="0"/>
              <a:buChar char="►"/>
            </a:pP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  <a:p>
            <a:pPr marL="285750" lvl="1" indent="-285750">
              <a:buSzPct val="50000"/>
              <a:buFont typeface="Arial" pitchFamily="34" charset="0"/>
              <a:buChar char="►"/>
            </a:pP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  <a:p>
            <a:pPr marL="285750" lvl="1" indent="-285750">
              <a:buSzPct val="50000"/>
              <a:buFont typeface="Arial" pitchFamily="34" charset="0"/>
              <a:buChar char="►"/>
            </a:pP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  <a:ea typeface="+mn-ea"/>
              <a:cs typeface="+mn-cs"/>
            </a:endParaRPr>
          </a:p>
          <a:p>
            <a:pPr marL="285750" lvl="1" indent="-285750">
              <a:buSzPct val="50000"/>
              <a:buFont typeface="Arial" pitchFamily="34" charset="0"/>
              <a:buChar char="►"/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rPr>
              <a:t>Passo 3: </a:t>
            </a:r>
          </a:p>
          <a:p>
            <a:pPr lvl="1"/>
            <a:r>
              <a:rPr lang="pt-BR" dirty="0"/>
              <a:t>A partir da revisão desses valores, os reservatórios são reprojetados levando em consideração o novo volume necessário.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dirty="0"/>
              <a:t>Definição da queda bruta e do volume no</a:t>
            </a:r>
            <a:r>
              <a:rPr lang="pt-BR" i="1" dirty="0"/>
              <a:t> </a:t>
            </a:r>
            <a:r>
              <a:rPr lang="pt-BR" i="1" dirty="0" err="1"/>
              <a:t>screening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05B2C9-9627-4D9C-B2B1-45B731CF8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25" t="52223" r="15000" b="18888"/>
          <a:stretch/>
        </p:blipFill>
        <p:spPr>
          <a:xfrm>
            <a:off x="3405554" y="2514600"/>
            <a:ext cx="5380892" cy="2743200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F1FF0B4-9D32-4C0E-9FD8-1B165E82472F}"/>
              </a:ext>
            </a:extLst>
          </p:cNvPr>
          <p:cNvCxnSpPr>
            <a:cxnSpLocks/>
          </p:cNvCxnSpPr>
          <p:nvPr/>
        </p:nvCxnSpPr>
        <p:spPr bwMode="auto">
          <a:xfrm>
            <a:off x="3810000" y="3048000"/>
            <a:ext cx="388620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triangle" w="med" len="med"/>
            <a:tailEnd type="none"/>
          </a:ln>
          <a:effectLst/>
        </p:spPr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3324ABC-A1ED-49F2-8B3A-2FEFF7735E2F}"/>
              </a:ext>
            </a:extLst>
          </p:cNvPr>
          <p:cNvCxnSpPr>
            <a:cxnSpLocks/>
          </p:cNvCxnSpPr>
          <p:nvPr/>
        </p:nvCxnSpPr>
        <p:spPr bwMode="auto">
          <a:xfrm>
            <a:off x="3863163" y="4070497"/>
            <a:ext cx="708837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3888B6F-4761-44E9-81A8-5C4AD6B1C4DC}"/>
              </a:ext>
            </a:extLst>
          </p:cNvPr>
          <p:cNvSpPr txBox="1"/>
          <p:nvPr/>
        </p:nvSpPr>
        <p:spPr>
          <a:xfrm>
            <a:off x="3925187" y="2784607"/>
            <a:ext cx="887819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NA </a:t>
            </a:r>
            <a:r>
              <a:rPr lang="pt-BR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máx</a:t>
            </a:r>
            <a:endParaRPr lang="pt-BR" sz="1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7DC0FD-E290-4666-BCA4-F1A0919716E3}"/>
              </a:ext>
            </a:extLst>
          </p:cNvPr>
          <p:cNvSpPr txBox="1"/>
          <p:nvPr/>
        </p:nvSpPr>
        <p:spPr>
          <a:xfrm>
            <a:off x="3863163" y="3773619"/>
            <a:ext cx="887819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NA </a:t>
            </a:r>
            <a:r>
              <a:rPr lang="pt-BR" sz="14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mín</a:t>
            </a:r>
            <a:endParaRPr lang="pt-BR" sz="14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C75E13B-728E-4326-B2D1-E2113E0F2E03}"/>
              </a:ext>
            </a:extLst>
          </p:cNvPr>
          <p:cNvCxnSpPr/>
          <p:nvPr/>
        </p:nvCxnSpPr>
        <p:spPr bwMode="auto">
          <a:xfrm>
            <a:off x="4572000" y="4081396"/>
            <a:ext cx="0" cy="947804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DFF81E4-D234-40F9-ADF5-7AF53DD137D1}"/>
              </a:ext>
            </a:extLst>
          </p:cNvPr>
          <p:cNvCxnSpPr>
            <a:cxnSpLocks/>
          </p:cNvCxnSpPr>
          <p:nvPr/>
        </p:nvCxnSpPr>
        <p:spPr bwMode="auto">
          <a:xfrm>
            <a:off x="7696200" y="3048000"/>
            <a:ext cx="0" cy="198120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5264E2-5EC7-43CE-8787-36547128E3D9}"/>
              </a:ext>
            </a:extLst>
          </p:cNvPr>
          <p:cNvSpPr txBox="1"/>
          <p:nvPr/>
        </p:nvSpPr>
        <p:spPr>
          <a:xfrm>
            <a:off x="5563692" y="4270558"/>
            <a:ext cx="1140816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Volume útil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FFD32FB8-5F30-4418-A07F-9998B9C82FD0}"/>
              </a:ext>
            </a:extLst>
          </p:cNvPr>
          <p:cNvCxnSpPr/>
          <p:nvPr/>
        </p:nvCxnSpPr>
        <p:spPr bwMode="auto">
          <a:xfrm>
            <a:off x="4572000" y="4648201"/>
            <a:ext cx="3124200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95855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3.1. 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 Critérios gerais</a:t>
            </a:r>
          </a:p>
          <a:p>
            <a:pPr lvl="1"/>
            <a:r>
              <a:rPr lang="pt-BR" sz="1800" b="1" dirty="0"/>
              <a:t>3.3. Meio ambiente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3727357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FD6811-AC99-4CAA-A85C-0E68CA552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11353800" cy="5715001"/>
              </a:xfrm>
            </p:spPr>
            <p:txBody>
              <a:bodyPr/>
              <a:lstStyle/>
              <a:p>
                <a:r>
                  <a:rPr lang="pt-BR" dirty="0"/>
                  <a:t>Custo socioambiental como percentual do custo direto de obras civis, equipamentos e infraestrutura: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𝑆𝐴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𝑂𝐶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𝐸𝑄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𝐼𝐸</m:t>
                      </m:r>
                      <m:r>
                        <a:rPr lang="pt-BR" sz="18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d>
                        <m:dPr>
                          <m:ctrlPr>
                            <a:rPr lang="pt-BR" sz="1800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×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pt-BR" sz="18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11162" lvl="1" indent="0" algn="ctr">
                  <a:buNone/>
                </a:pPr>
                <a:r>
                  <a:rPr lang="pt-BR" dirty="0"/>
                  <a:t>Ai = áreas afetadas  </a:t>
                </a:r>
              </a:p>
              <a:p>
                <a:pPr marL="411162" lvl="1" indent="0" algn="ctr">
                  <a:buNone/>
                </a:pPr>
                <a:r>
                  <a:rPr lang="pt-BR" dirty="0"/>
                  <a:t>Ki = coeficiente definido conforme classificação do impacto em cada área </a:t>
                </a:r>
              </a:p>
              <a:p>
                <a:pPr lvl="1"/>
                <a:r>
                  <a:rPr lang="pt-BR" dirty="0"/>
                  <a:t>Limitação: as áreas de reservatórios ainda não se encontram delimitadas no início da fase de triagem, momento em que os reservatórios são representados apenas por um ponto central. </a:t>
                </a:r>
              </a:p>
              <a:p>
                <a:pPr lvl="1"/>
                <a:r>
                  <a:rPr lang="pt-BR" dirty="0"/>
                  <a:t>Aplicação: os atributos de mapas temáticos são classificados conforme o grau de impacto (alto, médio, baixo ou proibido), resultando em um mapa de cores em que sempre prevalece o valor mais alto atribuído a cada tema nas áreas de interseção.</a:t>
                </a:r>
              </a:p>
              <a:p>
                <a:pPr marL="411162" lvl="1" indent="0">
                  <a:buNone/>
                </a:pPr>
                <a:endParaRPr lang="pt-BR" dirty="0"/>
              </a:p>
              <a:p>
                <a:pPr lvl="1">
                  <a:buFontTx/>
                  <a:buChar char="-"/>
                </a:pPr>
                <a:endParaRPr lang="pt-BR" dirty="0"/>
              </a:p>
              <a:p>
                <a:pPr lvl="1">
                  <a:buFontTx/>
                  <a:buChar char="-"/>
                </a:pPr>
                <a:endParaRPr lang="pt-BR" dirty="0"/>
              </a:p>
              <a:p>
                <a:pPr lvl="1">
                  <a:buFontTx/>
                  <a:buChar char="-"/>
                </a:pPr>
                <a:endParaRPr lang="pt-BR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2FD6811-AC99-4CAA-A85C-0E68CA552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11353800" cy="5715001"/>
              </a:xfrm>
              <a:blipFill>
                <a:blip r:embed="rId2"/>
                <a:stretch>
                  <a:fillRect t="-533" r="-8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28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 Soluções aplicadas à ferramenta de </a:t>
            </a:r>
            <a:r>
              <a:rPr lang="pt-BR" sz="2600" b="1" i="1" dirty="0" err="1">
                <a:solidFill>
                  <a:srgbClr val="2F5066"/>
                </a:solidFill>
                <a:latin typeface="+mj-lt"/>
                <a:ea typeface="+mj-ea"/>
                <a:cs typeface="+mj-cs"/>
              </a:rPr>
              <a:t>screening</a:t>
            </a:r>
            <a:endParaRPr lang="pt-B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71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3.1. Desenvolvimento de algoritmos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3.2. Critérios gerais</a:t>
            </a:r>
          </a:p>
          <a:p>
            <a:pPr lvl="1"/>
            <a:r>
              <a:rPr lang="pt-BR" sz="1800" b="1" dirty="0">
                <a:solidFill>
                  <a:schemeClr val="accent4">
                    <a:lumMod val="75000"/>
                  </a:schemeClr>
                </a:solidFill>
              </a:rPr>
              <a:t>3.3. Meio ambiente</a:t>
            </a:r>
          </a:p>
          <a:p>
            <a:pPr lvl="1"/>
            <a:r>
              <a:rPr lang="pt-BR" sz="1800" b="1" dirty="0"/>
              <a:t>3.4. Arranjos de Engenharia</a:t>
            </a:r>
          </a:p>
        </p:txBody>
      </p:sp>
    </p:spTree>
    <p:extLst>
      <p:ext uri="{BB962C8B-B14F-4D97-AF65-F5344CB8AC3E}">
        <p14:creationId xmlns:p14="http://schemas.microsoft.com/office/powerpoint/2010/main" val="84853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85563" y="6553200"/>
            <a:ext cx="706437" cy="284163"/>
          </a:xfrm>
        </p:spPr>
        <p:txBody>
          <a:bodyPr/>
          <a:lstStyle/>
          <a:p>
            <a:fld id="{66444DCD-DD8C-49E0-BC11-9AAD323B4E7F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091580-C43A-46F3-A317-5CB21881E2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16976"/>
            <a:ext cx="7239000" cy="5190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33E20-2EBB-4632-BB1C-13A269B086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69" y="381000"/>
            <a:ext cx="1638300" cy="79404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33756A8-B542-4165-BEE9-44A91619A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59154"/>
            <a:ext cx="4191000" cy="493969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PSR integra estudos de consultoria, desenvolvimento de ferramentas avançadas e pesquisa de novas metodologias para sistemas de energia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Temos uma equipe de quase 100 pessoas formadas em otimização, sistemas de energia, estatística e ciência da computação</a:t>
            </a:r>
          </a:p>
          <a:p>
            <a:pPr algn="ctr">
              <a:buNone/>
            </a:pPr>
            <a:r>
              <a:rPr lang="pt-BR" altLang="pt-BR" sz="2200" dirty="0">
                <a:solidFill>
                  <a:schemeClr val="bg1"/>
                </a:solidFill>
                <a:latin typeface="Myriad Pro Light"/>
              </a:rPr>
              <a:t>Trabalhamos em mais de 70 países em todos os continentes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5478462" cy="5332412"/>
          </a:xfrm>
        </p:spPr>
        <p:txBody>
          <a:bodyPr/>
          <a:lstStyle/>
          <a:p>
            <a:r>
              <a:rPr lang="pt-BR" dirty="0"/>
              <a:t>Avanços:</a:t>
            </a:r>
          </a:p>
          <a:p>
            <a:pPr lvl="1"/>
            <a:r>
              <a:rPr lang="pt-BR" dirty="0"/>
              <a:t>Revisão do workflow para início da implantação das soluções de engenharia.</a:t>
            </a:r>
          </a:p>
          <a:p>
            <a:pPr lvl="1"/>
            <a:r>
              <a:rPr lang="pt-BR" dirty="0"/>
              <a:t>Inclusão da vazão de bombeamento como variável para dimensionamento dos vertedouros. </a:t>
            </a:r>
          </a:p>
          <a:p>
            <a:pPr lvl="1"/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30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Arranjos de engenharia</a:t>
            </a:r>
            <a:endParaRPr lang="pt-BR" dirty="0"/>
          </a:p>
        </p:txBody>
      </p:sp>
      <p:pic>
        <p:nvPicPr>
          <p:cNvPr id="82" name="Imagem 81">
            <a:extLst>
              <a:ext uri="{FF2B5EF4-FFF2-40B4-BE49-F238E27FC236}">
                <a16:creationId xmlns:a16="http://schemas.microsoft.com/office/drawing/2014/main" id="{2784594C-FCA3-49A4-8668-A458820BE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28" t="16227" r="40625" b="8865"/>
          <a:stretch/>
        </p:blipFill>
        <p:spPr>
          <a:xfrm>
            <a:off x="5859462" y="64281"/>
            <a:ext cx="6103938" cy="6390278"/>
          </a:xfrm>
          <a:prstGeom prst="rect">
            <a:avLst/>
          </a:prstGeom>
        </p:spPr>
      </p:pic>
      <p:sp>
        <p:nvSpPr>
          <p:cNvPr id="83" name="Seta: para Baixo 82">
            <a:extLst>
              <a:ext uri="{FF2B5EF4-FFF2-40B4-BE49-F238E27FC236}">
                <a16:creationId xmlns:a16="http://schemas.microsoft.com/office/drawing/2014/main" id="{D44678FB-BE91-46E0-8981-9522A185CD5E}"/>
              </a:ext>
            </a:extLst>
          </p:cNvPr>
          <p:cNvSpPr/>
          <p:nvPr/>
        </p:nvSpPr>
        <p:spPr bwMode="auto">
          <a:xfrm rot="18421160">
            <a:off x="9407166" y="4893817"/>
            <a:ext cx="264310" cy="947039"/>
          </a:xfrm>
          <a:prstGeom prst="downArrow">
            <a:avLst>
              <a:gd name="adj1" fmla="val 50000"/>
              <a:gd name="adj2" fmla="val 115765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200" b="1" i="0" u="none" strike="noStrike" cap="none" normalizeH="0" baseline="0">
              <a:ln>
                <a:noFill/>
              </a:ln>
              <a:solidFill>
                <a:srgbClr val="365F9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69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03251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078634" cy="1978818"/>
          </a:xfrm>
        </p:spPr>
        <p:txBody>
          <a:bodyPr/>
          <a:lstStyle/>
          <a:p>
            <a:r>
              <a:rPr lang="pt-BR" dirty="0"/>
              <a:t>Distinção entre reservatórios em cursos de rios e fora da rede de drenagem</a:t>
            </a:r>
          </a:p>
          <a:p>
            <a:pPr lvl="1"/>
            <a:r>
              <a:rPr lang="pt-BR" dirty="0"/>
              <a:t>Requerimentos e custos diferentes (ex: vertedouro, desvio, etc.)</a:t>
            </a:r>
          </a:p>
          <a:p>
            <a:pPr lvl="1"/>
            <a:r>
              <a:rPr lang="pt-BR" dirty="0"/>
              <a:t>Cálculo de volumes mais complexo por conta da vazão natural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32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Reservatórios em cursos de rios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AB43F-B399-4BBE-9CC4-CD9CDBFF4C4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74284"/>
            <a:ext cx="5410200" cy="2974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185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11078634" cy="2741612"/>
          </a:xfrm>
        </p:spPr>
        <p:txBody>
          <a:bodyPr/>
          <a:lstStyle/>
          <a:p>
            <a:r>
              <a:rPr lang="pt-BR" dirty="0"/>
              <a:t>Automação de um processo composto por diversos passos:</a:t>
            </a:r>
          </a:p>
          <a:p>
            <a:pPr lvl="1"/>
            <a:r>
              <a:rPr lang="pt-BR" dirty="0"/>
              <a:t>Definição de diversos valores de potência e energia</a:t>
            </a:r>
          </a:p>
          <a:p>
            <a:pPr lvl="1"/>
            <a:r>
              <a:rPr lang="pt-BR" dirty="0"/>
              <a:t>Para cada par potência-energia:</a:t>
            </a:r>
          </a:p>
          <a:p>
            <a:pPr lvl="2"/>
            <a:r>
              <a:rPr lang="pt-BR" dirty="0"/>
              <a:t>Varredura com geomorphons e primeira estimativa de orçamento</a:t>
            </a:r>
          </a:p>
          <a:p>
            <a:pPr lvl="2"/>
            <a:r>
              <a:rPr lang="pt-BR" dirty="0"/>
              <a:t>Seleção dos melhores candidatos</a:t>
            </a:r>
          </a:p>
          <a:p>
            <a:pPr lvl="2"/>
            <a:r>
              <a:rPr lang="pt-BR" dirty="0"/>
              <a:t>Refinamento dos orçamentos com traçado rápido de reservatórios para a escolha do melhor candidato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33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b="1" dirty="0"/>
              <a:t>Varredura por meio de tabela potência vs energia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52EE2-5F66-44BB-908F-96ECB942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4267200"/>
            <a:ext cx="2985558" cy="201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03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/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37821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Dados básicos e critérios de classificação</a:t>
            </a:r>
          </a:p>
          <a:p>
            <a:pPr lvl="1"/>
            <a:r>
              <a:rPr lang="pt-BR" b="0" kern="0" dirty="0"/>
              <a:t>Modelo digital de elevação: MERIT </a:t>
            </a:r>
            <a:r>
              <a:rPr lang="pt-BR" b="0" kern="0" dirty="0" err="1"/>
              <a:t>Hydro</a:t>
            </a:r>
            <a:r>
              <a:rPr lang="pt-BR" b="0" kern="0" dirty="0"/>
              <a:t>, versão </a:t>
            </a:r>
            <a:r>
              <a:rPr lang="pt-BR" b="0" kern="0" dirty="0" err="1"/>
              <a:t>hidrologicamente</a:t>
            </a:r>
            <a:r>
              <a:rPr lang="pt-BR" b="0" kern="0" dirty="0"/>
              <a:t> consistida do MERIT DEM, incluindo a representação do reservatório de Sobradinho em diversas elevações. </a:t>
            </a:r>
          </a:p>
          <a:p>
            <a:pPr lvl="1"/>
            <a:r>
              <a:rPr lang="pt-BR" b="0" kern="0" dirty="0"/>
              <a:t>Mapas temáticos: </a:t>
            </a:r>
          </a:p>
          <a:p>
            <a:pPr lvl="2"/>
            <a:r>
              <a:rPr lang="pt-BR" b="0" kern="0" dirty="0"/>
              <a:t>unidades de conservação (MMA)</a:t>
            </a:r>
          </a:p>
          <a:p>
            <a:pPr lvl="2"/>
            <a:r>
              <a:rPr lang="pt-BR" b="0" kern="0" dirty="0"/>
              <a:t>áreas prioritárias (MMA) </a:t>
            </a:r>
          </a:p>
          <a:p>
            <a:pPr lvl="2"/>
            <a:r>
              <a:rPr lang="pt-BR" b="0" kern="0" dirty="0"/>
              <a:t>uso do solo (UFMG) </a:t>
            </a:r>
          </a:p>
          <a:p>
            <a:pPr lvl="2"/>
            <a:r>
              <a:rPr lang="pt-BR" b="0" kern="0" dirty="0"/>
              <a:t>mapa geológico (MME)</a:t>
            </a:r>
          </a:p>
          <a:p>
            <a:pPr lvl="2"/>
            <a:r>
              <a:rPr lang="pt-BR" b="0" kern="0" dirty="0"/>
              <a:t>rodovias (DNIT)</a:t>
            </a:r>
          </a:p>
          <a:p>
            <a:pPr lvl="2"/>
            <a:r>
              <a:rPr lang="pt-BR" b="0" kern="0" dirty="0"/>
              <a:t>sistema elétrico (EPE)</a:t>
            </a:r>
          </a:p>
        </p:txBody>
      </p:sp>
      <p:pic>
        <p:nvPicPr>
          <p:cNvPr id="14" name="Picture 51" descr="Graphical user interface, application, Word, PowerPoint&#10;&#10;Description automatically generated">
            <a:extLst>
              <a:ext uri="{FF2B5EF4-FFF2-40B4-BE49-F238E27FC236}">
                <a16:creationId xmlns:a16="http://schemas.microsoft.com/office/drawing/2014/main" id="{41189135-3DCB-4D25-95F0-744EEE24A6F5}"/>
              </a:ext>
            </a:extLst>
          </p:cNvPr>
          <p:cNvPicPr/>
          <p:nvPr/>
        </p:nvPicPr>
        <p:blipFill rotWithShape="1">
          <a:blip r:embed="rId2"/>
          <a:srcRect l="29487" t="28490" r="30128" b="27066"/>
          <a:stretch/>
        </p:blipFill>
        <p:spPr bwMode="auto">
          <a:xfrm>
            <a:off x="5727405" y="2275009"/>
            <a:ext cx="6451601" cy="41148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35</a:t>
            </a:fld>
            <a:endParaRPr lang="pt-BR" noProof="0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27E96BB6-2768-47B9-8387-559FB27B6411}"/>
              </a:ext>
            </a:extLst>
          </p:cNvPr>
          <p:cNvSpPr/>
          <p:nvPr/>
        </p:nvSpPr>
        <p:spPr bwMode="auto">
          <a:xfrm>
            <a:off x="4476750" y="2819400"/>
            <a:ext cx="533400" cy="1331508"/>
          </a:xfrm>
          <a:prstGeom prst="rightBrace">
            <a:avLst>
              <a:gd name="adj1" fmla="val 8333"/>
              <a:gd name="adj2" fmla="val 48774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32D2A1-9068-47B6-942E-94BA8980FDB9}"/>
              </a:ext>
            </a:extLst>
          </p:cNvPr>
          <p:cNvSpPr txBox="1"/>
          <p:nvPr/>
        </p:nvSpPr>
        <p:spPr>
          <a:xfrm>
            <a:off x="5034073" y="3274690"/>
            <a:ext cx="5334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i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Ksa</a:t>
            </a:r>
            <a:endParaRPr lang="pt-BR" sz="1800" b="0" i="1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649AEF5-CE5F-482E-9F25-010A658BCC3A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flipV="1">
            <a:off x="3752849" y="4426062"/>
            <a:ext cx="1201141" cy="189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A17DED7-291C-4A9D-8C9C-12440624F741}"/>
              </a:ext>
            </a:extLst>
          </p:cNvPr>
          <p:cNvSpPr txBox="1"/>
          <p:nvPr/>
        </p:nvSpPr>
        <p:spPr>
          <a:xfrm>
            <a:off x="4953990" y="4241396"/>
            <a:ext cx="613483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 </a:t>
            </a:r>
            <a:r>
              <a:rPr lang="pt-BR" sz="1800" b="0" i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Koc</a:t>
            </a:r>
            <a:endParaRPr lang="pt-BR" sz="1800" b="0" i="1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F78D67-EF4C-4350-95E2-D3A2A33B90A0}"/>
              </a:ext>
            </a:extLst>
          </p:cNvPr>
          <p:cNvSpPr txBox="1"/>
          <p:nvPr/>
        </p:nvSpPr>
        <p:spPr>
          <a:xfrm>
            <a:off x="5009264" y="4945919"/>
            <a:ext cx="81915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1800" b="0" i="1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Lv</a:t>
            </a:r>
            <a:r>
              <a:rPr lang="pt-BR" sz="1800" b="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 </a:t>
            </a:r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e</a:t>
            </a:r>
            <a:r>
              <a:rPr lang="pt-BR" sz="1800" b="0" i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 Le</a:t>
            </a:r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647D1880-44E1-4740-906D-39E51A449345}"/>
              </a:ext>
            </a:extLst>
          </p:cNvPr>
          <p:cNvSpPr/>
          <p:nvPr/>
        </p:nvSpPr>
        <p:spPr bwMode="auto">
          <a:xfrm>
            <a:off x="4475864" y="4658190"/>
            <a:ext cx="533400" cy="944790"/>
          </a:xfrm>
          <a:prstGeom prst="rightBrace">
            <a:avLst>
              <a:gd name="adj1" fmla="val 8333"/>
              <a:gd name="adj2" fmla="val 48774"/>
            </a:avLst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76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36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Dados básicos e critérios de classificação</a:t>
            </a:r>
          </a:p>
          <a:p>
            <a:pPr lvl="1"/>
            <a:r>
              <a:rPr lang="pt-BR" b="0" kern="0" dirty="0"/>
              <a:t>Exemplo: mapa das áreas prioritárias. </a:t>
            </a:r>
          </a:p>
          <a:p>
            <a:pPr lvl="1"/>
            <a:endParaRPr lang="pt-BR" b="0" kern="0" dirty="0"/>
          </a:p>
        </p:txBody>
      </p:sp>
      <p:pic>
        <p:nvPicPr>
          <p:cNvPr id="14" name="Picture 57" descr="Map&#10;&#10;Description automatically generated">
            <a:extLst>
              <a:ext uri="{FF2B5EF4-FFF2-40B4-BE49-F238E27FC236}">
                <a16:creationId xmlns:a16="http://schemas.microsoft.com/office/drawing/2014/main" id="{B6A3F5F3-93BD-4426-98ED-BF35F8448A8D}"/>
              </a:ext>
            </a:extLst>
          </p:cNvPr>
          <p:cNvPicPr/>
          <p:nvPr/>
        </p:nvPicPr>
        <p:blipFill rotWithShape="1">
          <a:blip r:embed="rId2"/>
          <a:srcRect l="21771" t="10481" r="12461" b="8622"/>
          <a:stretch/>
        </p:blipFill>
        <p:spPr bwMode="auto">
          <a:xfrm>
            <a:off x="838200" y="1904999"/>
            <a:ext cx="7162800" cy="45431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56" descr="Map&#10;&#10;Description automatically generated">
            <a:extLst>
              <a:ext uri="{FF2B5EF4-FFF2-40B4-BE49-F238E27FC236}">
                <a16:creationId xmlns:a16="http://schemas.microsoft.com/office/drawing/2014/main" id="{DABF07FD-EE59-493F-B870-725527A368C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" t="56170" r="77624" b="17040"/>
          <a:stretch/>
        </p:blipFill>
        <p:spPr bwMode="auto">
          <a:xfrm>
            <a:off x="8229600" y="3077390"/>
            <a:ext cx="3963582" cy="3231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74580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37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Dados básicos e critérios de classificação</a:t>
            </a:r>
          </a:p>
          <a:p>
            <a:pPr lvl="1"/>
            <a:r>
              <a:rPr lang="pt-BR" b="0" kern="0" dirty="0"/>
              <a:t>Exemplo: classificação das áreas prioritárias. </a:t>
            </a:r>
          </a:p>
          <a:p>
            <a:pPr lvl="1"/>
            <a:endParaRPr lang="pt-BR" b="0" kern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21A4576-32DB-4B4B-9244-D149DE434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71" t="40777" r="21942" b="29838"/>
          <a:stretch/>
        </p:blipFill>
        <p:spPr>
          <a:xfrm>
            <a:off x="914399" y="1981200"/>
            <a:ext cx="8450819" cy="4038600"/>
          </a:xfrm>
          <a:prstGeom prst="rect">
            <a:avLst/>
          </a:prstGeom>
        </p:spPr>
      </p:pic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DFFFA6AB-8455-42EE-AF2A-B551C2215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460190"/>
              </p:ext>
            </p:extLst>
          </p:nvPr>
        </p:nvGraphicFramePr>
        <p:xfrm>
          <a:off x="9898617" y="4876800"/>
          <a:ext cx="17164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6452">
                  <a:extLst>
                    <a:ext uri="{9D8B030D-6E8A-4147-A177-3AD203B41FA5}">
                      <a16:colId xmlns:a16="http://schemas.microsoft.com/office/drawing/2014/main" val="2884567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Baixo impacto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04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Médio impacto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3574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Alto impacto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673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078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38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Dados básicos e critérios de classificação</a:t>
            </a:r>
          </a:p>
          <a:p>
            <a:pPr lvl="1"/>
            <a:r>
              <a:rPr lang="pt-BR" b="0" kern="0" dirty="0"/>
              <a:t>Exemplo: mapa de classificação de impactos socioambientais  </a:t>
            </a:r>
          </a:p>
          <a:p>
            <a:pPr lvl="1"/>
            <a:endParaRPr lang="pt-BR" b="0" kern="0" dirty="0"/>
          </a:p>
        </p:txBody>
      </p:sp>
      <p:pic>
        <p:nvPicPr>
          <p:cNvPr id="7" name="Picture 61" descr="Map&#10;&#10;Description automatically generated">
            <a:extLst>
              <a:ext uri="{FF2B5EF4-FFF2-40B4-BE49-F238E27FC236}">
                <a16:creationId xmlns:a16="http://schemas.microsoft.com/office/drawing/2014/main" id="{334658C9-D311-423C-92A7-1787F7CB4F8F}"/>
              </a:ext>
            </a:extLst>
          </p:cNvPr>
          <p:cNvPicPr/>
          <p:nvPr/>
        </p:nvPicPr>
        <p:blipFill rotWithShape="1">
          <a:blip r:embed="rId2"/>
          <a:srcRect l="26005" t="12094" r="12461" b="12923"/>
          <a:stretch/>
        </p:blipFill>
        <p:spPr bwMode="auto">
          <a:xfrm>
            <a:off x="914400" y="1905001"/>
            <a:ext cx="6629400" cy="4543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60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DCDEF521-0D58-413E-9B75-12B1B2E3A94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38901" r="87149" b="47861"/>
          <a:stretch/>
        </p:blipFill>
        <p:spPr bwMode="auto">
          <a:xfrm>
            <a:off x="5867400" y="5221287"/>
            <a:ext cx="1676400" cy="1226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5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A5A91BFF-1DE2-4914-9128-840E5659CBE2}"/>
              </a:ext>
            </a:extLst>
          </p:cNvPr>
          <p:cNvPicPr/>
          <p:nvPr/>
        </p:nvPicPr>
        <p:blipFill rotWithShape="1">
          <a:blip r:embed="rId4"/>
          <a:srcRect l="21620" t="10751" r="12310" b="9160"/>
          <a:stretch/>
        </p:blipFill>
        <p:spPr bwMode="auto">
          <a:xfrm>
            <a:off x="9525000" y="3374797"/>
            <a:ext cx="2209800" cy="1425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59" descr="Map&#10;&#10;Description automatically generated">
            <a:extLst>
              <a:ext uri="{FF2B5EF4-FFF2-40B4-BE49-F238E27FC236}">
                <a16:creationId xmlns:a16="http://schemas.microsoft.com/office/drawing/2014/main" id="{04DB7915-D417-4DEA-B041-5171F64C29AA}"/>
              </a:ext>
            </a:extLst>
          </p:cNvPr>
          <p:cNvPicPr/>
          <p:nvPr/>
        </p:nvPicPr>
        <p:blipFill rotWithShape="1">
          <a:blip r:embed="rId5"/>
          <a:srcRect l="21771" t="9944" r="12461" b="8354"/>
          <a:stretch/>
        </p:blipFill>
        <p:spPr bwMode="auto">
          <a:xfrm>
            <a:off x="9525000" y="4876259"/>
            <a:ext cx="2209800" cy="14252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57" descr="Map&#10;&#10;Description automatically generated">
            <a:extLst>
              <a:ext uri="{FF2B5EF4-FFF2-40B4-BE49-F238E27FC236}">
                <a16:creationId xmlns:a16="http://schemas.microsoft.com/office/drawing/2014/main" id="{25025828-6D81-4461-B960-4E2CE4EF1ABD}"/>
              </a:ext>
            </a:extLst>
          </p:cNvPr>
          <p:cNvPicPr/>
          <p:nvPr/>
        </p:nvPicPr>
        <p:blipFill rotWithShape="1">
          <a:blip r:embed="rId6"/>
          <a:srcRect l="21771" t="10481" r="12461" b="8622"/>
          <a:stretch/>
        </p:blipFill>
        <p:spPr bwMode="auto">
          <a:xfrm>
            <a:off x="9525000" y="1859153"/>
            <a:ext cx="2209800" cy="14370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C51A8E-202E-4486-BC77-E9C0F8E52587}"/>
              </a:ext>
            </a:extLst>
          </p:cNvPr>
          <p:cNvSpPr txBox="1"/>
          <p:nvPr/>
        </p:nvSpPr>
        <p:spPr>
          <a:xfrm>
            <a:off x="8382000" y="1838276"/>
            <a:ext cx="1143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6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Áreas prioritárias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0B22DD-D856-4D94-B68A-888CFD25406D}"/>
              </a:ext>
            </a:extLst>
          </p:cNvPr>
          <p:cNvSpPr txBox="1"/>
          <p:nvPr/>
        </p:nvSpPr>
        <p:spPr>
          <a:xfrm>
            <a:off x="8229600" y="3296173"/>
            <a:ext cx="12954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6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Unidades de conservação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A05E633-CEEC-4D5C-999E-F61B9C7512BF}"/>
              </a:ext>
            </a:extLst>
          </p:cNvPr>
          <p:cNvSpPr txBox="1"/>
          <p:nvPr/>
        </p:nvSpPr>
        <p:spPr>
          <a:xfrm>
            <a:off x="8305800" y="4800059"/>
            <a:ext cx="114300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pt-BR" sz="16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Uso do solo</a:t>
            </a:r>
          </a:p>
        </p:txBody>
      </p:sp>
      <p:sp>
        <p:nvSpPr>
          <p:cNvPr id="5" name="Chave Esquerda 4">
            <a:extLst>
              <a:ext uri="{FF2B5EF4-FFF2-40B4-BE49-F238E27FC236}">
                <a16:creationId xmlns:a16="http://schemas.microsoft.com/office/drawing/2014/main" id="{3B483D23-46A7-48A8-99D4-1D515CFD003F}"/>
              </a:ext>
            </a:extLst>
          </p:cNvPr>
          <p:cNvSpPr/>
          <p:nvPr/>
        </p:nvSpPr>
        <p:spPr bwMode="auto">
          <a:xfrm>
            <a:off x="7696200" y="1838277"/>
            <a:ext cx="609600" cy="3546558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365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39</a:t>
            </a:fld>
            <a:endParaRPr lang="pt-BR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87A90D6-7666-4A17-8368-29ABEDD0E53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1000" y="914400"/>
                <a:ext cx="11353800" cy="51496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285750" indent="-285750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50000"/>
                  <a:buFont typeface="Arial" pitchFamily="34" charset="0"/>
                  <a:buChar char="►"/>
                  <a:def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yriad Pro" panose="020B0503030403020204" pitchFamily="34" charset="0"/>
                    <a:ea typeface="+mn-ea"/>
                    <a:cs typeface="+mn-cs"/>
                  </a:defRPr>
                </a:lvl1pPr>
                <a:lvl2pPr marL="628650" indent="-217488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20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2pPr>
                <a:lvl3pPr marL="971550" indent="-193675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18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3pPr>
                <a:lvl4pPr marL="1314450" indent="-171450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18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4pPr>
                <a:lvl5pPr marL="1714500" indent="-206375" algn="just" rtl="0" eaLnBrk="1" fontAlgn="base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anose="020B0604020202020204" pitchFamily="34" charset="0"/>
                  <a:buChar char="•"/>
                  <a:defRPr sz="18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yriad Pro" panose="020B0503030403020204" pitchFamily="34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rgbClr val="365F91"/>
                    </a:solidFill>
                    <a:latin typeface="+mn-lt"/>
                  </a:defRPr>
                </a:lvl9pPr>
              </a:lstStyle>
              <a:p>
                <a:r>
                  <a:rPr lang="pt-BR" b="0" kern="0" dirty="0"/>
                  <a:t>Detalhamento das funções de custo</a:t>
                </a:r>
              </a:p>
              <a:p>
                <a:pPr lvl="1"/>
                <a:r>
                  <a:rPr lang="pt-BR" b="0" kern="0" dirty="0"/>
                  <a:t>Componente de obras civis (ainda sem parcela da casa de força)</a:t>
                </a:r>
              </a:p>
              <a:p>
                <a:pPr marL="41116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𝑂𝐶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=10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𝐾𝑜𝑐</m:t>
                      </m:r>
                      <m:r>
                        <a:rPr lang="pt-BR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d>
                        <m:dPr>
                          <m:ctrlP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limLoc m:val="subSup"/>
                              <m:ctrlP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4+2,5</m:t>
                                  </m:r>
                                  <m:sSub>
                                    <m:sSubPr>
                                      <m:ctrlP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pt-BR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𝑑𝑙</m:t>
                              </m:r>
                            </m:e>
                          </m:nary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+3 </m:t>
                          </m:r>
                          <m:sSub>
                            <m:sSubPr>
                              <m:ctrlP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h𝑖𝑑</m:t>
                              </m:r>
                            </m:sub>
                          </m:sSub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×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+45×</m:t>
                          </m:r>
                          <m:sSub>
                            <m:sSubPr>
                              <m:ctrlP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h𝑖𝑑</m:t>
                              </m:r>
                            </m:sub>
                          </m:sSub>
                          <m:r>
                            <a:rPr lang="pt-BR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rad>
                            <m:radPr>
                              <m:degHide m:val="on"/>
                              <m:ctrlP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pt-BR" sz="1800" dirty="0">
                  <a:effectLst/>
                  <a:latin typeface="Minion" panose="020B060402020202020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pt-BR" b="0" kern="0" dirty="0"/>
                  <a:t>Componente de equipamentos: 	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𝐸𝑄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40+</m:t>
                        </m:r>
                        <m:f>
                          <m:fPr>
                            <m:type m:val="skw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16.5∙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pt-BR" b="0" kern="0" dirty="0"/>
              </a:p>
              <a:p>
                <a:pPr lvl="1"/>
                <a:r>
                  <a:rPr lang="pt-BR" b="0" kern="0" dirty="0"/>
                  <a:t>Componente de infraestrutura: 	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𝐼𝐸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=400×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𝐿𝑣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+750×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𝐿𝑒</m:t>
                    </m:r>
                  </m:oMath>
                </a14:m>
                <a:endParaRPr lang="pt-BR" dirty="0"/>
              </a:p>
              <a:p>
                <a:pPr lvl="1"/>
                <a:endParaRPr lang="pt-BR" b="0" kern="0" dirty="0"/>
              </a:p>
              <a:p>
                <a:pPr marL="411162" lvl="1" indent="0">
                  <a:buNone/>
                </a:pPr>
                <a:endParaRPr lang="pt-BR" b="0" kern="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187A90D6-7666-4A17-8368-29ABEDD0E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914400"/>
                <a:ext cx="11353800" cy="5149623"/>
              </a:xfrm>
              <a:prstGeom prst="rect">
                <a:avLst/>
              </a:prstGeom>
              <a:blipFill>
                <a:blip r:embed="rId2"/>
                <a:stretch>
                  <a:fillRect t="-5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65" descr="Map&#10;&#10;Description automatically generated">
            <a:extLst>
              <a:ext uri="{FF2B5EF4-FFF2-40B4-BE49-F238E27FC236}">
                <a16:creationId xmlns:a16="http://schemas.microsoft.com/office/drawing/2014/main" id="{5C93DEFF-DB3F-4236-BFEB-D4830F026DBC}"/>
              </a:ext>
            </a:extLst>
          </p:cNvPr>
          <p:cNvPicPr/>
          <p:nvPr/>
        </p:nvPicPr>
        <p:blipFill rotWithShape="1">
          <a:blip r:embed="rId3"/>
          <a:srcRect l="33412" t="12365" r="15182" b="26628"/>
          <a:stretch/>
        </p:blipFill>
        <p:spPr bwMode="auto">
          <a:xfrm>
            <a:off x="1143000" y="4002549"/>
            <a:ext cx="3733800" cy="2445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6" descr="Map, surface chart&#10;&#10;Description automatically generated with medium confidence">
            <a:extLst>
              <a:ext uri="{FF2B5EF4-FFF2-40B4-BE49-F238E27FC236}">
                <a16:creationId xmlns:a16="http://schemas.microsoft.com/office/drawing/2014/main" id="{04CD9405-FB2A-47F9-80FA-6AE40EE02EC9}"/>
              </a:ext>
            </a:extLst>
          </p:cNvPr>
          <p:cNvPicPr/>
          <p:nvPr/>
        </p:nvPicPr>
        <p:blipFill rotWithShape="1">
          <a:blip r:embed="rId4"/>
          <a:srcRect l="18596" t="9944" r="14123" b="9159"/>
          <a:stretch/>
        </p:blipFill>
        <p:spPr bwMode="auto">
          <a:xfrm>
            <a:off x="5029200" y="4002550"/>
            <a:ext cx="3733800" cy="2445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9656FD7-A6B3-476A-A2F3-728C5D48D7E8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66230" r="91833" b="31548"/>
          <a:stretch/>
        </p:blipFill>
        <p:spPr bwMode="auto">
          <a:xfrm>
            <a:off x="1299210" y="6157005"/>
            <a:ext cx="937260" cy="228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9656FD7-A6B3-476A-A2F3-728C5D48D7E8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" t="68378" r="86999" b="29104"/>
          <a:stretch/>
        </p:blipFill>
        <p:spPr bwMode="auto">
          <a:xfrm>
            <a:off x="5068806" y="6126525"/>
            <a:ext cx="1821180" cy="259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6963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1. Introdução</a:t>
            </a:r>
          </a:p>
          <a:p>
            <a:pPr marL="63500" indent="0">
              <a:buNone/>
            </a:pPr>
            <a:r>
              <a:rPr lang="pt-BR" dirty="0"/>
              <a:t>2. Pesquisa bibliográfica e documental</a:t>
            </a:r>
          </a:p>
          <a:p>
            <a:pPr marL="63500" indent="0">
              <a:buNone/>
            </a:pPr>
            <a:r>
              <a:rPr lang="pt-BR" dirty="0"/>
              <a:t>3. Metodologia</a:t>
            </a:r>
          </a:p>
          <a:p>
            <a:pPr marL="63500" indent="0">
              <a:buNone/>
            </a:pPr>
            <a:r>
              <a:rPr lang="pt-BR" dirty="0"/>
              <a:t>4. Modelo computacional</a:t>
            </a:r>
          </a:p>
          <a:p>
            <a:pPr marL="63500" indent="0">
              <a:buNone/>
            </a:pPr>
            <a:r>
              <a:rPr lang="pt-BR" dirty="0"/>
              <a:t>5. Estudos de caso</a:t>
            </a:r>
          </a:p>
          <a:p>
            <a:pPr marL="63500" indent="0">
              <a:buNone/>
            </a:pPr>
            <a:r>
              <a:rPr lang="pt-BR" dirty="0"/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2630606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D351439A-865B-45F5-99BC-4DC649EB4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95" t="30967" r="36108" b="34765"/>
          <a:stretch/>
        </p:blipFill>
        <p:spPr>
          <a:xfrm>
            <a:off x="1068480" y="2285419"/>
            <a:ext cx="4341719" cy="4185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40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102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Premissas e estratégia de aplicação no modelo computacional: </a:t>
            </a:r>
          </a:p>
          <a:p>
            <a:pPr lvl="1"/>
            <a:r>
              <a:rPr lang="pt-BR" b="0" kern="0" dirty="0"/>
              <a:t>Tipos de busca no HERA: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A4FAA5-158D-448C-93DB-E4C5AEF9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69" t="30752" r="21250" b="34525"/>
          <a:stretch/>
        </p:blipFill>
        <p:spPr>
          <a:xfrm>
            <a:off x="5795276" y="2180892"/>
            <a:ext cx="3136901" cy="428987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9D6DC16-5892-4D82-A5BB-ADA3C4E9D06C}"/>
              </a:ext>
            </a:extLst>
          </p:cNvPr>
          <p:cNvSpPr txBox="1"/>
          <p:nvPr/>
        </p:nvSpPr>
        <p:spPr>
          <a:xfrm>
            <a:off x="4008943" y="5791199"/>
            <a:ext cx="148828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6038" algn="l"/>
            <a:r>
              <a:rPr lang="pt-B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um par </a:t>
            </a:r>
            <a:endParaRPr lang="pt-BR" sz="1600" b="0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pPr indent="-46038" algn="l"/>
            <a:r>
              <a:rPr lang="pt-BR" sz="16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P (MW); </a:t>
            </a:r>
            <a:r>
              <a:rPr lang="pt-BR" sz="16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pt-BR" sz="16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t</a:t>
            </a:r>
            <a:r>
              <a:rPr lang="pt-BR" sz="16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 (h)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06FBAC-2C7C-4626-B721-836691ACE944}"/>
              </a:ext>
            </a:extLst>
          </p:cNvPr>
          <p:cNvSpPr txBox="1"/>
          <p:nvPr/>
        </p:nvSpPr>
        <p:spPr>
          <a:xfrm>
            <a:off x="1002163" y="1905000"/>
            <a:ext cx="3637626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6038"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(i) por alternativas locacionais: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8B8A8F-6ADB-4F82-80FF-F1F8ECF70BEF}"/>
              </a:ext>
            </a:extLst>
          </p:cNvPr>
          <p:cNvSpPr txBox="1"/>
          <p:nvPr/>
        </p:nvSpPr>
        <p:spPr>
          <a:xfrm>
            <a:off x="5795276" y="1861772"/>
            <a:ext cx="3136901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(</a:t>
            </a:r>
            <a:r>
              <a:rPr lang="pt-BR" sz="20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ii</a:t>
            </a:r>
            <a:r>
              <a:rPr lang="pt-BR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) </a:t>
            </a:r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pelos melhores projetos</a:t>
            </a:r>
            <a:endParaRPr lang="pt-BR" sz="20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FBC748-07FC-4C2D-ADA1-6BF84665C836}"/>
              </a:ext>
            </a:extLst>
          </p:cNvPr>
          <p:cNvSpPr txBox="1"/>
          <p:nvPr/>
        </p:nvSpPr>
        <p:spPr>
          <a:xfrm>
            <a:off x="7543800" y="5791200"/>
            <a:ext cx="1488288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indent="-46038" algn="l"/>
            <a:r>
              <a:rPr lang="pt-B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vários pares </a:t>
            </a:r>
            <a:endParaRPr lang="pt-BR" sz="1600" b="0" kern="0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</a:endParaRPr>
          </a:p>
          <a:p>
            <a:pPr indent="-46038" algn="l"/>
            <a:r>
              <a:rPr lang="pt-BR" sz="16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P (MW); </a:t>
            </a:r>
            <a:r>
              <a:rPr lang="pt-BR" sz="16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pt-BR" sz="1600" b="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t</a:t>
            </a:r>
            <a:r>
              <a:rPr lang="pt-BR" sz="16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 (h)</a:t>
            </a:r>
          </a:p>
        </p:txBody>
      </p:sp>
    </p:spTree>
    <p:extLst>
      <p:ext uri="{BB962C8B-B14F-4D97-AF65-F5344CB8AC3E}">
        <p14:creationId xmlns:p14="http://schemas.microsoft.com/office/powerpoint/2010/main" val="1652578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41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Busca por alternativas locacionais em torno de todo o reservatório de Sobradinho para:</a:t>
            </a:r>
          </a:p>
          <a:p>
            <a:pPr lvl="2"/>
            <a:r>
              <a:rPr lang="pt-BR" b="0" kern="0" dirty="0"/>
              <a:t>1.000 MW de potência instalada (equivalente a da usina existente).</a:t>
            </a:r>
          </a:p>
          <a:p>
            <a:pPr lvl="2"/>
            <a:r>
              <a:rPr lang="pt-BR" b="0" kern="0" dirty="0"/>
              <a:t>tempos de geração de 8h, 1 dia, 1 semana e 1 mês.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pt-BR" b="0" kern="0" dirty="0"/>
              <a:t>Não foram obtidos resultados a partir de 1 semana, indicando limite imposto pela geomorfologia.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Busca por melhores projetos em área selecionada na fase 1 para:</a:t>
            </a:r>
          </a:p>
          <a:p>
            <a:pPr lvl="2"/>
            <a:r>
              <a:rPr lang="pt-BR" b="0" kern="0" dirty="0"/>
              <a:t>500 MW, 1.000 MW e 1.500 MW de potência instalada.</a:t>
            </a:r>
          </a:p>
          <a:p>
            <a:pPr lvl="2"/>
            <a:r>
              <a:rPr lang="pt-BR" b="0" kern="0" dirty="0"/>
              <a:t>tempos de geração de 4h, 8h, 12h 16h, 24h e 48h.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pt-BR" b="0" kern="0" dirty="0"/>
              <a:t>Análise locacional para todas as alternativas e da função de custo apenas para 500MW.</a:t>
            </a:r>
          </a:p>
          <a:p>
            <a:pPr lvl="1"/>
            <a:endParaRPr lang="pt-BR" b="0" kern="0" dirty="0"/>
          </a:p>
        </p:txBody>
      </p:sp>
    </p:spTree>
    <p:extLst>
      <p:ext uri="{BB962C8B-B14F-4D97-AF65-F5344CB8AC3E}">
        <p14:creationId xmlns:p14="http://schemas.microsoft.com/office/powerpoint/2010/main" val="744914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42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1.000 MW de potência instalada e 8h de geração.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5" name="Picture 5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37FE325-DF0D-4865-9214-8B5B864F3418}"/>
              </a:ext>
            </a:extLst>
          </p:cNvPr>
          <p:cNvPicPr/>
          <p:nvPr/>
        </p:nvPicPr>
        <p:blipFill rotWithShape="1">
          <a:blip r:embed="rId2"/>
          <a:srcRect l="2041" t="26472" r="44285" b="18657"/>
          <a:stretch/>
        </p:blipFill>
        <p:spPr>
          <a:xfrm>
            <a:off x="1143000" y="1905000"/>
            <a:ext cx="8153400" cy="45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5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43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1:</a:t>
            </a:r>
            <a:r>
              <a:rPr lang="pt-BR" b="0" kern="0" dirty="0"/>
              <a:t> Seleção do Saco da Arara para análise na fase 2: </a:t>
            </a:r>
          </a:p>
          <a:p>
            <a:pPr marL="411162" lvl="1" indent="0">
              <a:buNone/>
            </a:pPr>
            <a:r>
              <a:rPr lang="pt-BR" b="0" kern="0" dirty="0"/>
              <a:t>	</a:t>
            </a:r>
          </a:p>
          <a:p>
            <a:pPr marL="411162" lvl="1" indent="0">
              <a:buNone/>
            </a:pPr>
            <a:endParaRPr lang="pt-BR" sz="1800" b="0" kern="0" dirty="0"/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D732C1-F73A-44A7-8974-64D3DC0ED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75" t="44444" r="30845" b="32223"/>
          <a:stretch/>
        </p:blipFill>
        <p:spPr>
          <a:xfrm>
            <a:off x="591726" y="3668322"/>
            <a:ext cx="3677042" cy="2792729"/>
          </a:xfrm>
          <a:prstGeom prst="rect">
            <a:avLst/>
          </a:prstGeom>
        </p:spPr>
      </p:pic>
      <p:pic>
        <p:nvPicPr>
          <p:cNvPr id="7" name="Picture 2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2002240A-A4E8-4C37-9CD6-9DA84468BE54}"/>
              </a:ext>
            </a:extLst>
          </p:cNvPr>
          <p:cNvPicPr/>
          <p:nvPr/>
        </p:nvPicPr>
        <p:blipFill rotWithShape="1">
          <a:blip r:embed="rId3"/>
          <a:srcRect l="16105" t="44909" r="42910" b="15808"/>
          <a:stretch/>
        </p:blipFill>
        <p:spPr bwMode="auto">
          <a:xfrm>
            <a:off x="4441394" y="1981201"/>
            <a:ext cx="7541056" cy="4231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0EC7A32-4E8E-470C-ADF3-FABB12F9DC2E}"/>
              </a:ext>
            </a:extLst>
          </p:cNvPr>
          <p:cNvSpPr txBox="1"/>
          <p:nvPr/>
        </p:nvSpPr>
        <p:spPr>
          <a:xfrm>
            <a:off x="1577906" y="3386134"/>
            <a:ext cx="27956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11162" lvl="1" algn="l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Aspectos topográficos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E1D1AF6-46E4-4BFB-BB5D-1586AD5878F6}"/>
              </a:ext>
            </a:extLst>
          </p:cNvPr>
          <p:cNvSpPr txBox="1"/>
          <p:nvPr/>
        </p:nvSpPr>
        <p:spPr>
          <a:xfrm>
            <a:off x="7594561" y="6198414"/>
            <a:ext cx="4423331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11162" lvl="1" algn="r"/>
            <a:r>
              <a:rPr lang="pt-BR" sz="18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Aspectos socioambientais</a:t>
            </a:r>
          </a:p>
        </p:txBody>
      </p:sp>
    </p:spTree>
    <p:extLst>
      <p:ext uri="{BB962C8B-B14F-4D97-AF65-F5344CB8AC3E}">
        <p14:creationId xmlns:p14="http://schemas.microsoft.com/office/powerpoint/2010/main" val="316350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44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no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10" name="Picture 42" descr="Graphical user interface, application, table, Excel, PowerPoint&#10;&#10;Description automatically generated">
            <a:extLst>
              <a:ext uri="{FF2B5EF4-FFF2-40B4-BE49-F238E27FC236}">
                <a16:creationId xmlns:a16="http://schemas.microsoft.com/office/drawing/2014/main" id="{A7A6E40E-47B2-456F-8DDC-328289F8947D}"/>
              </a:ext>
            </a:extLst>
          </p:cNvPr>
          <p:cNvPicPr/>
          <p:nvPr/>
        </p:nvPicPr>
        <p:blipFill rotWithShape="1">
          <a:blip r:embed="rId2"/>
          <a:srcRect l="13668" t="25855" r="25741" b="21546"/>
          <a:stretch/>
        </p:blipFill>
        <p:spPr>
          <a:xfrm>
            <a:off x="4263871" y="2057400"/>
            <a:ext cx="7786085" cy="4191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3F697D-EB85-4E2E-A707-16D6A770D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15" t="55103" r="35859" b="22061"/>
          <a:stretch/>
        </p:blipFill>
        <p:spPr>
          <a:xfrm>
            <a:off x="303321" y="2133600"/>
            <a:ext cx="3844771" cy="24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45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Reservatório da UHE Sobradinho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45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419100" y="914400"/>
            <a:ext cx="113538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Apresentação e análise dos resultados das simulações: </a:t>
            </a:r>
          </a:p>
          <a:p>
            <a:pPr lvl="1"/>
            <a:r>
              <a:rPr lang="pt-BR" kern="0" dirty="0"/>
              <a:t>Fase 2:</a:t>
            </a:r>
            <a:r>
              <a:rPr lang="pt-BR" b="0" kern="0" dirty="0"/>
              <a:t> Resultados no Saco do Arara</a:t>
            </a:r>
          </a:p>
          <a:p>
            <a:pPr marL="777875" lvl="2" indent="0">
              <a:buNone/>
            </a:pPr>
            <a:endParaRPr lang="pt-BR" b="0" kern="0" dirty="0"/>
          </a:p>
          <a:p>
            <a:pPr lvl="1"/>
            <a:endParaRPr lang="pt-BR" b="0" kern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F430560-3D76-4CBD-A666-BFFC63559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25" t="35556" r="20000" b="32222"/>
          <a:stretch/>
        </p:blipFill>
        <p:spPr>
          <a:xfrm>
            <a:off x="1828800" y="2057400"/>
            <a:ext cx="8534400" cy="41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31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Serra do Mar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46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381000" y="1068387"/>
            <a:ext cx="113538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Neste caso exploramos o desnível da Serra do Mar para avaliar o potencial de desenvolvimento de usinas reversíveis.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A busca limitou-se ao Estado do Rio de Janeiro, com projetos em ciclo fechado, 4h de armazenamento e 1000 MW de capacidade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As camadas de informação importadas para realização deste estudo de caso foram: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Modelo Digital de Elevação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Limite do Estado do Rio de Janeiro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Subestações e Linhas de Transmissão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Estradas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Critérios de busca para locais: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Quedas &gt;500m, H/L&gt;0.1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Áreas degradadas e desocupadas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pt-BR" b="0" kern="0" dirty="0"/>
              <a:t>Perto de subestações e estradas de acesso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75AC2C4-CE54-4240-AA67-7FAA4F4979D4}"/>
              </a:ext>
            </a:extLst>
          </p:cNvPr>
          <p:cNvPicPr/>
          <p:nvPr/>
        </p:nvPicPr>
        <p:blipFill rotWithShape="1">
          <a:blip r:embed="rId2"/>
          <a:srcRect l="19806" t="11668" b="7664"/>
          <a:stretch/>
        </p:blipFill>
        <p:spPr bwMode="auto">
          <a:xfrm>
            <a:off x="5867400" y="3214460"/>
            <a:ext cx="5308717" cy="3003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6324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6C9B-0AD5-4F45-9C1E-25D7F0F2F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Reservatório inferior	     Reservatório superior		Perfil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46D8E-23C2-4304-8008-D2BF15D67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47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B5B8E-F9B0-4271-AD2F-292AE9642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0" t="12222" r="19375" b="16666"/>
          <a:stretch/>
        </p:blipFill>
        <p:spPr>
          <a:xfrm>
            <a:off x="724467" y="1676400"/>
            <a:ext cx="3453937" cy="3028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49A25-4096-4377-A656-8413259E2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50" t="22222" r="25625" b="9999"/>
          <a:stretch/>
        </p:blipFill>
        <p:spPr>
          <a:xfrm>
            <a:off x="4369031" y="1676400"/>
            <a:ext cx="3453937" cy="3028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DCD7A9-9E1D-4E5E-B341-8CD27838A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28" t="21847" r="12286" b="11290"/>
          <a:stretch/>
        </p:blipFill>
        <p:spPr>
          <a:xfrm>
            <a:off x="8280078" y="1676400"/>
            <a:ext cx="3453936" cy="302811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04221EB-F164-4914-A4BB-5D34641A32F5}"/>
              </a:ext>
            </a:extLst>
          </p:cNvPr>
          <p:cNvSpPr txBox="1">
            <a:spLocks/>
          </p:cNvSpPr>
          <p:nvPr/>
        </p:nvSpPr>
        <p:spPr bwMode="auto">
          <a:xfrm>
            <a:off x="533400" y="4317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b="0">
                <a:solidFill>
                  <a:srgbClr val="2F5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9pPr>
          </a:lstStyle>
          <a:p>
            <a:r>
              <a:rPr lang="pt-BR" kern="0" dirty="0"/>
              <a:t>Serra do Mar: </a:t>
            </a:r>
            <a:r>
              <a:rPr lang="pt-BR" dirty="0"/>
              <a:t>Exemplo de local</a:t>
            </a:r>
            <a:endParaRPr lang="pt-BR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968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E69BC-E84D-4041-AD6A-C4119AE443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48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D180C-C478-4794-93B9-5D956331A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5" t="12223" r="6007" b="8889"/>
          <a:stretch/>
        </p:blipFill>
        <p:spPr>
          <a:xfrm>
            <a:off x="1585383" y="1068388"/>
            <a:ext cx="8945034" cy="54102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BA108D9-A656-4D26-9B92-DB5406EC281B}"/>
              </a:ext>
            </a:extLst>
          </p:cNvPr>
          <p:cNvSpPr txBox="1">
            <a:spLocks/>
          </p:cNvSpPr>
          <p:nvPr/>
        </p:nvSpPr>
        <p:spPr bwMode="auto">
          <a:xfrm>
            <a:off x="533400" y="4317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b="0">
                <a:solidFill>
                  <a:srgbClr val="2F5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9pPr>
          </a:lstStyle>
          <a:p>
            <a:r>
              <a:rPr lang="pt-BR" kern="0" dirty="0"/>
              <a:t>Serra do Mar: </a:t>
            </a:r>
            <a:r>
              <a:rPr lang="pt-BR" dirty="0"/>
              <a:t>Exemplo de local</a:t>
            </a:r>
            <a:endParaRPr lang="pt-BR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87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156E-3E78-4E85-88B8-98174BF20E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8388"/>
            <a:ext cx="3733800" cy="5332412"/>
          </a:xfrm>
        </p:spPr>
        <p:txBody>
          <a:bodyPr/>
          <a:lstStyle/>
          <a:p>
            <a:r>
              <a:rPr lang="pt-BR" dirty="0"/>
              <a:t>Volume dos reservatórios</a:t>
            </a:r>
            <a:br>
              <a:rPr lang="pt-BR" dirty="0"/>
            </a:br>
            <a:r>
              <a:rPr lang="pt-BR" dirty="0"/>
              <a:t>(milhões de m</a:t>
            </a:r>
            <a:r>
              <a:rPr lang="pt-BR" baseline="30000" dirty="0"/>
              <a:t>3</a:t>
            </a:r>
            <a:r>
              <a:rPr lang="pt-BR" dirty="0"/>
              <a:t>)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Custos unitários ($/kWh)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FDABA-CC67-4C81-960A-A5FF01197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49</a:t>
            </a:fld>
            <a:endParaRPr lang="pt-BR" noProof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FF01F6BE-9725-4EF7-A86F-D57EB63250C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4"/>
          <a:stretch/>
        </p:blipFill>
        <p:spPr bwMode="auto">
          <a:xfrm>
            <a:off x="4419600" y="915987"/>
            <a:ext cx="6553200" cy="25254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8FAF15D-F87E-42BE-B9D6-EDB8A3FF5F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45217"/>
            <a:ext cx="6553200" cy="2831783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D76812-02B2-4072-8F74-8EB13CA461EE}"/>
              </a:ext>
            </a:extLst>
          </p:cNvPr>
          <p:cNvSpPr txBox="1">
            <a:spLocks/>
          </p:cNvSpPr>
          <p:nvPr/>
        </p:nvSpPr>
        <p:spPr bwMode="auto">
          <a:xfrm>
            <a:off x="533400" y="4317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b="0">
                <a:solidFill>
                  <a:srgbClr val="2F5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9pPr>
          </a:lstStyle>
          <a:p>
            <a:r>
              <a:rPr lang="pt-BR" kern="0" dirty="0"/>
              <a:t>Serra do Mar: </a:t>
            </a:r>
            <a:r>
              <a:rPr lang="pt-BR" dirty="0"/>
              <a:t>Locais</a:t>
            </a:r>
            <a:endParaRPr lang="pt-BR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49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/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3702973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6156E-3E78-4E85-88B8-98174BF20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Investimento (milhões USD)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Quedas dos projetos (m)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FDABA-CC67-4C81-960A-A5FF01197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50</a:t>
            </a:fld>
            <a:endParaRPr lang="pt-BR" noProof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8171455-708D-404F-B4D3-F8A3E53302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99869"/>
            <a:ext cx="6553200" cy="2805331"/>
          </a:xfrm>
          <a:prstGeom prst="rect">
            <a:avLst/>
          </a:prstGeom>
          <a:noFill/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4E3B673-D38F-4834-B2A7-76EC1152C8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71669"/>
            <a:ext cx="6553200" cy="2805331"/>
          </a:xfrm>
          <a:prstGeom prst="rect">
            <a:avLst/>
          </a:prstGeom>
          <a:noFill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6B6218B-2634-4E57-B9FA-C56AF228FF9B}"/>
              </a:ext>
            </a:extLst>
          </p:cNvPr>
          <p:cNvSpPr txBox="1">
            <a:spLocks/>
          </p:cNvSpPr>
          <p:nvPr/>
        </p:nvSpPr>
        <p:spPr bwMode="auto">
          <a:xfrm>
            <a:off x="533400" y="4317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b="0">
                <a:solidFill>
                  <a:srgbClr val="2F5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9pPr>
          </a:lstStyle>
          <a:p>
            <a:r>
              <a:rPr lang="pt-BR" kern="0" dirty="0"/>
              <a:t>Serra do Mar: </a:t>
            </a:r>
            <a:r>
              <a:rPr lang="pt-BR" dirty="0"/>
              <a:t>Locais</a:t>
            </a:r>
            <a:endParaRPr lang="pt-BR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57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BFF1-30AF-471E-96C3-3E039D889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custo unitário diminui com o aumento da energia armazenada. </a:t>
            </a:r>
          </a:p>
          <a:p>
            <a:r>
              <a:rPr lang="pt-BR" dirty="0"/>
              <a:t>Exemplo. UHR </a:t>
            </a:r>
            <a:r>
              <a:rPr lang="pt-BR" dirty="0" err="1"/>
              <a:t>PortoBello</a:t>
            </a:r>
            <a:r>
              <a:rPr lang="pt-BR" dirty="0"/>
              <a:t>, Mangaratiba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5F13C-C269-4ACE-9576-C9EDD26188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51</a:t>
            </a:fld>
            <a:endParaRPr lang="pt-BR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3BE10-1325-456D-B9EB-958F00631A1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" r="6126"/>
          <a:stretch/>
        </p:blipFill>
        <p:spPr bwMode="auto">
          <a:xfrm>
            <a:off x="698714" y="2209800"/>
            <a:ext cx="5397286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29A329-DF96-467B-815B-7F0A3583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14" y="4191000"/>
            <a:ext cx="5397286" cy="23622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226C81-6570-498D-BFC8-C41595EA5536}"/>
              </a:ext>
            </a:extLst>
          </p:cNvPr>
          <p:cNvSpPr txBox="1"/>
          <p:nvPr/>
        </p:nvSpPr>
        <p:spPr>
          <a:xfrm>
            <a:off x="6248400" y="2362200"/>
            <a:ext cx="5804114" cy="23265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Usinas hidrelétricas reversíveis tendem a ter custos unitários decrescentes. </a:t>
            </a:r>
          </a:p>
          <a:p>
            <a:pPr marL="285750" indent="-285750" algn="l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</a:pP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As baterias, por sua vez, quase não reduzem os custos unitários com o aumento da energia armazenada.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75B1EE-F63A-476D-9A3C-72ED5434F787}"/>
              </a:ext>
            </a:extLst>
          </p:cNvPr>
          <p:cNvSpPr txBox="1">
            <a:spLocks/>
          </p:cNvSpPr>
          <p:nvPr/>
        </p:nvSpPr>
        <p:spPr bwMode="auto">
          <a:xfrm>
            <a:off x="533400" y="431798"/>
            <a:ext cx="11353800" cy="55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b="0">
                <a:solidFill>
                  <a:srgbClr val="2F5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42745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365F91"/>
                </a:solidFill>
                <a:latin typeface="Arial" charset="0"/>
              </a:defRPr>
            </a:lvl9pPr>
          </a:lstStyle>
          <a:p>
            <a:r>
              <a:rPr lang="pt-BR" kern="0" dirty="0"/>
              <a:t>Serra do Mar: </a:t>
            </a:r>
            <a:r>
              <a:rPr lang="pt-BR" dirty="0"/>
              <a:t>Sensibilidade</a:t>
            </a:r>
            <a:endParaRPr lang="pt-BR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55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Rio Juba, MT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52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381000" y="914400"/>
            <a:ext cx="6332560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Região com 2 </a:t>
            </a:r>
            <a:r>
              <a:rPr lang="pt-BR" b="0" kern="0" dirty="0" err="1"/>
              <a:t>UHEs</a:t>
            </a:r>
            <a:r>
              <a:rPr lang="pt-BR" b="0" kern="0" dirty="0"/>
              <a:t> e 2 </a:t>
            </a:r>
            <a:r>
              <a:rPr lang="pt-BR" b="0" kern="0" dirty="0" err="1"/>
              <a:t>PCHs</a:t>
            </a:r>
            <a:r>
              <a:rPr lang="pt-BR" b="0" kern="0" dirty="0"/>
              <a:t>, servida por redes viária e elétrica.</a:t>
            </a:r>
          </a:p>
          <a:p>
            <a:r>
              <a:rPr lang="pt-BR" b="0" kern="0" dirty="0"/>
              <a:t>Testes utilizando o reservatório de Juba II com inferior e busca por reservatório superior em área já degradada.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96AF483-32C0-45E7-881A-65CEAC1B4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25" t="50000" r="20625" b="17778"/>
          <a:stretch/>
        </p:blipFill>
        <p:spPr>
          <a:xfrm>
            <a:off x="7010400" y="732408"/>
            <a:ext cx="5021240" cy="2696592"/>
          </a:xfrm>
          <a:prstGeom prst="rect">
            <a:avLst/>
          </a:prstGeom>
        </p:spPr>
      </p:pic>
      <p:pic>
        <p:nvPicPr>
          <p:cNvPr id="7" name="Picture 38" descr="Tela de computador com imagem de mapa&#10;&#10;Descrição gerada automaticamente">
            <a:extLst>
              <a:ext uri="{FF2B5EF4-FFF2-40B4-BE49-F238E27FC236}">
                <a16:creationId xmlns:a16="http://schemas.microsoft.com/office/drawing/2014/main" id="{E13DF837-68E4-43D0-A078-AA838DAAD933}"/>
              </a:ext>
            </a:extLst>
          </p:cNvPr>
          <p:cNvPicPr/>
          <p:nvPr/>
        </p:nvPicPr>
        <p:blipFill rotWithShape="1">
          <a:blip r:embed="rId3"/>
          <a:srcRect t="11705" b="11287"/>
          <a:stretch/>
        </p:blipFill>
        <p:spPr bwMode="auto">
          <a:xfrm>
            <a:off x="762000" y="3588244"/>
            <a:ext cx="7086600" cy="28057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41" descr="Tabela&#10;&#10;Descrição gerada automaticamente">
            <a:extLst>
              <a:ext uri="{FF2B5EF4-FFF2-40B4-BE49-F238E27FC236}">
                <a16:creationId xmlns:a16="http://schemas.microsoft.com/office/drawing/2014/main" id="{66855329-186E-41BB-A65A-52DBE69C72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46994" y="4235592"/>
            <a:ext cx="3959860" cy="215836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91167C4-45A5-4702-8E79-9F08143B4543}"/>
              </a:ext>
            </a:extLst>
          </p:cNvPr>
          <p:cNvSpPr txBox="1"/>
          <p:nvPr/>
        </p:nvSpPr>
        <p:spPr>
          <a:xfrm>
            <a:off x="7997938" y="3849712"/>
            <a:ext cx="381517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/>
            <a:r>
              <a:rPr lang="pt-BR" sz="2000" b="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Resultados dos melhores projetos</a:t>
            </a:r>
            <a:endParaRPr lang="pt-BR" sz="2000" b="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4355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5C6C-BD15-4E7F-A542-ED33516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UHE Lajeado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32A0D-FE4C-4986-9B93-E1F24A2C8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6444DCD-DD8C-49E0-BC11-9AAD323B4E7F}" type="slidenum">
              <a:rPr lang="pt-BR" noProof="0" smtClean="0"/>
              <a:pPr>
                <a:defRPr/>
              </a:pPr>
              <a:t>53</a:t>
            </a:fld>
            <a:endParaRPr lang="pt-BR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7A90D6-7666-4A17-8368-29ABEDD0E539}"/>
              </a:ext>
            </a:extLst>
          </p:cNvPr>
          <p:cNvSpPr txBox="1">
            <a:spLocks/>
          </p:cNvSpPr>
          <p:nvPr/>
        </p:nvSpPr>
        <p:spPr bwMode="auto">
          <a:xfrm>
            <a:off x="381000" y="946377"/>
            <a:ext cx="5562600" cy="5149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50000"/>
              <a:buFont typeface="Arial" pitchFamily="34" charset="0"/>
              <a:buChar char="►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n-ea"/>
                <a:cs typeface="+mn-cs"/>
              </a:defRPr>
            </a:lvl1pPr>
            <a:lvl2pPr marL="628650" indent="-217488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2pPr>
            <a:lvl3pPr marL="971550" indent="-1936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3pPr>
            <a:lvl4pPr marL="1314450" indent="-171450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4pPr>
            <a:lvl5pPr marL="1714500" indent="-206375" algn="just" rtl="0" eaLnBrk="1" fontAlgn="base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anose="020B0604020202020204" pitchFamily="34" charset="0"/>
              <a:buChar char="•"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365F91"/>
                </a:solidFill>
                <a:latin typeface="+mn-lt"/>
              </a:defRPr>
            </a:lvl9pPr>
          </a:lstStyle>
          <a:p>
            <a:r>
              <a:rPr lang="pt-BR" b="0" kern="0" dirty="0"/>
              <a:t>Região estudada pelo GESEL para reservatório superior sazonal em curso d´água paralelo ao reservatório da UHE Lajeado</a:t>
            </a:r>
          </a:p>
          <a:p>
            <a:r>
              <a:rPr lang="pt-BR" b="0" kern="0" dirty="0"/>
              <a:t>Estudos de alternativas com barragem de altura bem menor e preservando cachoeira a montante</a:t>
            </a:r>
          </a:p>
          <a:p>
            <a:pPr marL="0" indent="0">
              <a:buNone/>
            </a:pPr>
            <a:endParaRPr lang="pt-BR" b="0" kern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B83B79-FFAA-4965-95F9-AFB70A010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25" t="24910" r="22500" b="23334"/>
          <a:stretch/>
        </p:blipFill>
        <p:spPr>
          <a:xfrm>
            <a:off x="6096000" y="1219200"/>
            <a:ext cx="5520388" cy="467530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62F78B6-4191-4F86-B10B-D9D119E22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50" t="28889" r="20625" b="46666"/>
          <a:stretch/>
        </p:blipFill>
        <p:spPr>
          <a:xfrm>
            <a:off x="457200" y="4038601"/>
            <a:ext cx="592281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13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B1641-23D1-4A5B-AB4E-416A0815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B2A19-6FFC-46EE-86A8-863173DAF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1. Introdução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2. Pesquisa bibliográfica e documental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3. Metodologia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4. Modelo computacional</a:t>
            </a:r>
          </a:p>
          <a:p>
            <a:pPr marL="63500" indent="0">
              <a:buNone/>
            </a:pPr>
            <a:r>
              <a:rPr lang="pt-BR" dirty="0">
                <a:solidFill>
                  <a:schemeClr val="accent4">
                    <a:lumMod val="75000"/>
                  </a:schemeClr>
                </a:solidFill>
              </a:rPr>
              <a:t>5. Estudos de caso</a:t>
            </a:r>
          </a:p>
          <a:p>
            <a:pPr marL="63500" indent="0">
              <a:buNone/>
            </a:pPr>
            <a:r>
              <a:rPr lang="pt-BR" dirty="0"/>
              <a:t>6. Contribuições externas e próximos passos</a:t>
            </a:r>
          </a:p>
        </p:txBody>
      </p:sp>
    </p:spTree>
    <p:extLst>
      <p:ext uri="{BB962C8B-B14F-4D97-AF65-F5344CB8AC3E}">
        <p14:creationId xmlns:p14="http://schemas.microsoft.com/office/powerpoint/2010/main" val="416583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 dirty="0"/>
              <a:t>Produção científica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Artigo submetido à WRR: após comentários dos editores, revisão apresentada pelos autores.</a:t>
            </a:r>
          </a:p>
          <a:p>
            <a:pPr marL="411162" lvl="1" indent="0">
              <a:spcAft>
                <a:spcPts val="600"/>
              </a:spcAft>
              <a:buNone/>
            </a:pPr>
            <a:r>
              <a:rPr lang="pt-BR" sz="1400" i="1" dirty="0"/>
              <a:t>	</a:t>
            </a:r>
            <a:r>
              <a:rPr lang="pt-BR" sz="1300" i="1" dirty="0"/>
              <a:t>An integer programming model for the selection </a:t>
            </a:r>
            <a:r>
              <a:rPr lang="pt-BR" sz="1300" i="1" dirty="0" err="1"/>
              <a:t>of</a:t>
            </a:r>
            <a:r>
              <a:rPr lang="pt-BR" sz="1300" i="1" dirty="0"/>
              <a:t> pumped-hydro storage projects</a:t>
            </a:r>
            <a:endParaRPr lang="pt-BR" sz="1300" dirty="0"/>
          </a:p>
          <a:p>
            <a:pPr lvl="1">
              <a:spcAft>
                <a:spcPts val="600"/>
              </a:spcAft>
            </a:pPr>
            <a:r>
              <a:rPr lang="pt-BR" dirty="0"/>
              <a:t>Artigos aprovados para XXVI SNPTEE: Informes Técnicos serão entregues até 24/09</a:t>
            </a:r>
            <a:r>
              <a:rPr lang="pt-BR" sz="1800" dirty="0">
                <a:effectLst/>
                <a:latin typeface="Minio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Identificação de locais para a construção de projetos de usinas hidrelétricas reversíveis 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Desafios regulatórios para inserção das usinas </a:t>
            </a:r>
            <a:r>
              <a:rPr lang="pt-BR" sz="1300" i="1"/>
              <a:t>hidrelétricas reversíveis </a:t>
            </a:r>
            <a:r>
              <a:rPr lang="pt-BR" sz="1300" i="1" dirty="0"/>
              <a:t>no Brasil</a:t>
            </a:r>
          </a:p>
          <a:p>
            <a:pPr marL="754062" lvl="2" indent="0">
              <a:spcAft>
                <a:spcPts val="600"/>
              </a:spcAft>
              <a:buNone/>
            </a:pPr>
            <a:r>
              <a:rPr lang="pt-BR" sz="1300" i="1" dirty="0"/>
              <a:t>	A perspectiva socioambiental na seleção de sistemas de armazenamento de energia para o sistema elétrico de potência: uma abordagem multicritério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Defesa de dissertação de mestrado na PUC-Rio, marcada para 28/09 às 9h:</a:t>
            </a:r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Modelo para seleção de locais para a implantação de usinas hidrelétricas reversíveis: uma abordagem baseada em sistema de informação geográfica</a:t>
            </a:r>
          </a:p>
          <a:p>
            <a:pPr marL="411162" lvl="1" indent="0" algn="l">
              <a:spcAft>
                <a:spcPts val="600"/>
              </a:spcAft>
              <a:buNone/>
            </a:pPr>
            <a:r>
              <a:rPr lang="pt-BR" sz="1300" i="1" dirty="0"/>
              <a:t>	https://puc-rio.zoom.us/j/98521141345?pwd=OVErd2psZzZSaVpKSTRUdEtoaVlRZz09</a:t>
            </a:r>
            <a:r>
              <a:rPr lang="en-US" sz="1300" i="1" dirty="0"/>
              <a:t>Meeting  </a:t>
            </a:r>
          </a:p>
          <a:p>
            <a:pPr marL="411162" lvl="1" indent="0" algn="l">
              <a:spcAft>
                <a:spcPts val="600"/>
              </a:spcAft>
              <a:buNone/>
            </a:pPr>
            <a:r>
              <a:rPr lang="en-US" sz="1300" i="1" dirty="0"/>
              <a:t>	ID: 985 2114 1345  Passcode: 918208</a:t>
            </a:r>
            <a:endParaRPr lang="pt-BR" sz="1300" i="1" dirty="0"/>
          </a:p>
          <a:p>
            <a:pPr>
              <a:spcAft>
                <a:spcPts val="600"/>
              </a:spcAft>
            </a:pPr>
            <a:r>
              <a:rPr lang="pt-BR" dirty="0"/>
              <a:t>Fórum do IHA</a:t>
            </a:r>
          </a:p>
          <a:p>
            <a:pPr lvl="1">
              <a:spcAft>
                <a:spcPts val="600"/>
              </a:spcAft>
            </a:pPr>
            <a:r>
              <a:rPr lang="pt-BR" dirty="0"/>
              <a:t>Apresentação dos desenvolvimentos deste P&amp;D programada para início de outubro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55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sz="2600" b="1" dirty="0">
                <a:solidFill>
                  <a:srgbClr val="2F5066"/>
                </a:solidFill>
                <a:latin typeface="+mj-lt"/>
                <a:ea typeface="+mj-ea"/>
                <a:cs typeface="+mj-cs"/>
              </a:rPr>
              <a:t>Contribuições externas 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44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r>
              <a:rPr lang="pt-BR" dirty="0"/>
              <a:t>Próximas atividades</a:t>
            </a:r>
          </a:p>
          <a:p>
            <a:pPr lvl="1"/>
            <a:r>
              <a:rPr lang="pt-BR" dirty="0"/>
              <a:t>Continuidade das atividades de concepção metodológica, definição dos critérios gerais relacionados à ferramenta de </a:t>
            </a:r>
            <a:r>
              <a:rPr lang="pt-BR" i="1" dirty="0" err="1"/>
              <a:t>screening</a:t>
            </a:r>
            <a:r>
              <a:rPr lang="pt-BR" i="1" dirty="0"/>
              <a:t> </a:t>
            </a:r>
            <a:r>
              <a:rPr lang="pt-BR" dirty="0"/>
              <a:t>e às planilhas do módulo de engenharia. </a:t>
            </a:r>
          </a:p>
          <a:p>
            <a:pPr lvl="1"/>
            <a:r>
              <a:rPr lang="pt-BR" dirty="0"/>
              <a:t>Enfoque nas atividades relacionadas ao desenvolvimento do modelo computacional e nos estudos de casos.</a:t>
            </a:r>
          </a:p>
          <a:p>
            <a:pPr lvl="1"/>
            <a:r>
              <a:rPr lang="pt-PT" dirty="0"/>
              <a:t>Discussão das três propostas regulatórias apresentadas no RT4 com os órgãos de planejamento (EPE e ONS), bem como os órgãos reguladores do mercado de energia (ANEEL e ANP)</a:t>
            </a:r>
            <a:endParaRPr lang="pt-BR" dirty="0"/>
          </a:p>
          <a:p>
            <a:r>
              <a:rPr lang="pt-BR" dirty="0"/>
              <a:t>Desafios</a:t>
            </a:r>
          </a:p>
          <a:p>
            <a:pPr lvl="1"/>
            <a:r>
              <a:rPr lang="pt-BR" dirty="0"/>
              <a:t>Sujeita à aprovação das cooperadas, compensando a lacuna na pesquisa sobre o estado da arte: formação de um grupo de especialistas para a definição de critérios e elaboração de soluções simplificadas de projeto para o módulo de engenharia.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56</a:t>
            </a:fld>
            <a:endParaRPr lang="pt-BR" noProof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000EA26A-42EE-45ED-883A-87AF84A6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9400"/>
            <a:ext cx="11353800" cy="558800"/>
          </a:xfrm>
        </p:spPr>
        <p:txBody>
          <a:bodyPr/>
          <a:lstStyle/>
          <a:p>
            <a:r>
              <a:rPr lang="pt-BR" b="1" dirty="0"/>
              <a:t>Próximos atividades e desafios</a:t>
            </a:r>
          </a:p>
        </p:txBody>
      </p:sp>
    </p:spTree>
    <p:extLst>
      <p:ext uri="{BB962C8B-B14F-4D97-AF65-F5344CB8AC3E}">
        <p14:creationId xmlns:p14="http://schemas.microsoft.com/office/powerpoint/2010/main" val="403303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09274F-449E-49D9-A962-5ED8C1CDD5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D6811-AC99-4CAA-A85C-0E68CA552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11353800" cy="5332412"/>
          </a:xfrm>
        </p:spPr>
        <p:txBody>
          <a:bodyPr/>
          <a:lstStyle/>
          <a:p>
            <a:r>
              <a:rPr lang="pt-BR" dirty="0"/>
              <a:t>Atividades desenvolvidas entre a segunda quinzena de junho e agosto de 2021, considerando a solicitação de ajuste da entrega dos relatórios à data de início constante no contrato.</a:t>
            </a:r>
          </a:p>
          <a:p>
            <a:r>
              <a:rPr lang="pt-BR" dirty="0"/>
              <a:t>Continuidade dos contatos com a GE para obtenção de informação da pesquisa documental relacionada a equipamentos eletromecânicos e obras civis.</a:t>
            </a:r>
          </a:p>
          <a:p>
            <a:r>
              <a:rPr lang="pt-BR" dirty="0"/>
              <a:t>Organização de equipe externa de especialistas em projeto de engenharia para adaptar critérios de usinas convencionais para as reversíveis.</a:t>
            </a:r>
          </a:p>
          <a:p>
            <a:r>
              <a:rPr lang="pt-BR" dirty="0"/>
              <a:t>Antecipação do desenvolvimento de ferramentas do modelo computacional, além da escolha de áreas para testes de funcionalidade e coleta de dados preliminares.</a:t>
            </a:r>
          </a:p>
          <a:p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78692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7</a:t>
            </a:fld>
            <a:endParaRPr lang="pt-BR" noProof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DDE412-5724-487D-8116-CCFB608BA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134600" y="1210259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D90D638-F8B1-4871-B3F4-BFCD4FFF5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"/>
          <a:stretch/>
        </p:blipFill>
        <p:spPr bwMode="auto">
          <a:xfrm>
            <a:off x="381000" y="1066800"/>
            <a:ext cx="9476509" cy="418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8</a:t>
            </a:fld>
            <a:endParaRPr lang="pt-BR" noProof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DDE412-5724-487D-8116-CCFB608BA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134600" y="1210259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52DFEB-73B5-45D9-AA6E-178F527F7A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2"/>
          <a:stretch/>
        </p:blipFill>
        <p:spPr bwMode="auto">
          <a:xfrm>
            <a:off x="416634" y="1685341"/>
            <a:ext cx="9490926" cy="412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99373A8-0E6E-4782-BF05-FAF60C07A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" b="85213"/>
          <a:stretch/>
        </p:blipFill>
        <p:spPr bwMode="auto">
          <a:xfrm>
            <a:off x="416635" y="1066800"/>
            <a:ext cx="9476509" cy="6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91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550F4-5B00-4420-8E23-0A9BEE98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A15768-B420-42BE-AD0D-2E3398C684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AE5E0EC-5632-4DB9-8B53-D9896BFE4A0F}" type="slidenum">
              <a:rPr lang="pt-BR" noProof="0" smtClean="0"/>
              <a:pPr>
                <a:defRPr/>
              </a:pPr>
              <a:t>9</a:t>
            </a:fld>
            <a:endParaRPr lang="pt-BR" noProof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DDDE412-5724-487D-8116-CCFB608BA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0247"/>
          <a:stretch/>
        </p:blipFill>
        <p:spPr bwMode="auto">
          <a:xfrm>
            <a:off x="10134600" y="1210259"/>
            <a:ext cx="1431925" cy="69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479797-7A2F-4FD1-A6E5-A430C0CFB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8" b="85213"/>
          <a:stretch/>
        </p:blipFill>
        <p:spPr bwMode="auto">
          <a:xfrm>
            <a:off x="416635" y="1066800"/>
            <a:ext cx="9476509" cy="61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A316AB-DA51-49D9-9DF6-C19BC97E6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5" y="1685341"/>
            <a:ext cx="9485986" cy="473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99327"/>
      </p:ext>
    </p:extLst>
  </p:cSld>
  <p:clrMapOvr>
    <a:masterClrMapping/>
  </p:clrMapOvr>
</p:sld>
</file>

<file path=ppt/theme/theme1.xml><?xml version="1.0" encoding="utf-8"?>
<a:theme xmlns:a="http://schemas.openxmlformats.org/drawingml/2006/main" name="PSR_Template_PPT_3.1_por">
  <a:themeElements>
    <a:clrScheme name="PSR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C9A78"/>
      </a:accent1>
      <a:accent2>
        <a:srgbClr val="1F497D"/>
      </a:accent2>
      <a:accent3>
        <a:srgbClr val="133F64"/>
      </a:accent3>
      <a:accent4>
        <a:srgbClr val="5D6B74"/>
      </a:accent4>
      <a:accent5>
        <a:srgbClr val="C00000"/>
      </a:accent5>
      <a:accent6>
        <a:srgbClr val="669900"/>
      </a:accent6>
      <a:hlink>
        <a:srgbClr val="AC9A78"/>
      </a:hlink>
      <a:folHlink>
        <a:srgbClr val="5D6B74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  <a:effectLst/>
      </a:spPr>
      <a:bodyPr wrap="square" rtlCol="0">
        <a:spAutoFit/>
      </a:bodyPr>
      <a:lstStyle>
        <a:defPPr algn="l">
          <a:defRPr sz="2400" b="0" dirty="0" smtClean="0">
            <a:solidFill>
              <a:schemeClr val="tx1">
                <a:lumMod val="85000"/>
                <a:lumOff val="15000"/>
              </a:schemeClr>
            </a:solidFill>
            <a:latin typeface="+mn-lt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2.xml><?xml version="1.0" encoding="utf-8"?>
<a:theme xmlns:a="http://schemas.openxmlformats.org/drawingml/2006/main" name="1_PSR_Template_PPT_3.1_por">
  <a:themeElements>
    <a:clrScheme name="PSR-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yriadTheme">
      <a:majorFont>
        <a:latin typeface="Myriad Pro Black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200" b="1" i="0" u="none" strike="noStrike" cap="none" normalizeH="0" baseline="0" smtClean="0">
            <a:ln>
              <a:noFill/>
            </a:ln>
            <a:solidFill>
              <a:srgbClr val="365F9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bg1"/>
        </a:solidFill>
        <a:ln w="9525" cap="flat" cmpd="sng" algn="ctr">
          <a:solidFill>
            <a:schemeClr val="tx1">
              <a:lumMod val="75000"/>
              <a:lumOff val="25000"/>
            </a:schemeClr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l">
          <a:defRPr sz="2000" dirty="0" smtClean="0">
            <a:solidFill>
              <a:srgbClr val="042745"/>
            </a:solidFill>
            <a:sym typeface="Wingdings" panose="05000000000000000000" pitchFamily="2" charset="2"/>
          </a:defRPr>
        </a:defPPr>
      </a:lstStyle>
    </a:txDef>
  </a:objectDefaults>
  <a:extraClrSchemeLst>
    <a:extraClrScheme>
      <a:clrScheme name="PSR-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SR-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SR-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SR Template Por.pptx" id="{AE3A44CB-C0CF-4552-94DF-B07236CA580F}" vid="{4993E6CB-C1A8-432D-B1E6-6A569582ECA3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2593</Words>
  <Application>Microsoft Office PowerPoint</Application>
  <PresentationFormat>Widescreen</PresentationFormat>
  <Paragraphs>370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57</vt:i4>
      </vt:variant>
    </vt:vector>
  </HeadingPairs>
  <TitlesOfParts>
    <vt:vector size="68" baseType="lpstr">
      <vt:lpstr>Symbol</vt:lpstr>
      <vt:lpstr>Arial</vt:lpstr>
      <vt:lpstr>Wingdings</vt:lpstr>
      <vt:lpstr>Tahoma</vt:lpstr>
      <vt:lpstr>Cambria Math</vt:lpstr>
      <vt:lpstr>Myriad Pro Light</vt:lpstr>
      <vt:lpstr>Minion</vt:lpstr>
      <vt:lpstr>Myriad Pro Black</vt:lpstr>
      <vt:lpstr>Myriad Pro</vt:lpstr>
      <vt:lpstr>PSR_Template_PPT_3.1_por</vt:lpstr>
      <vt:lpstr>1_PSR_Template_PPT_3.1_por</vt:lpstr>
      <vt:lpstr>Apresentação do PowerPoint</vt:lpstr>
      <vt:lpstr>P&amp;D - Usinas Hidrelétricas Reversíveis</vt:lpstr>
      <vt:lpstr>Apresentação do PowerPoint</vt:lpstr>
      <vt:lpstr>Sumário</vt:lpstr>
      <vt:lpstr>Sumário</vt:lpstr>
      <vt:lpstr>Introdução</vt:lpstr>
      <vt:lpstr>Introdução</vt:lpstr>
      <vt:lpstr>Introdução</vt:lpstr>
      <vt:lpstr>Introdução</vt:lpstr>
      <vt:lpstr>Introdução</vt:lpstr>
      <vt:lpstr>Sumário</vt:lpstr>
      <vt:lpstr>Sumário</vt:lpstr>
      <vt:lpstr>Estado da arte das UHRs</vt:lpstr>
      <vt:lpstr>Sumário</vt:lpstr>
      <vt:lpstr>Sumário</vt:lpstr>
      <vt:lpstr>Desenvolvimento de algoritmos com foco na varredura de grandes áreas</vt:lpstr>
      <vt:lpstr>Algoritmo rápido para traçado de reservatórios fora da rede</vt:lpstr>
      <vt:lpstr>Redução de locais candidatos por agrupamento</vt:lpstr>
      <vt:lpstr>Volumes e custos</vt:lpstr>
      <vt:lpstr>Volumes e custos</vt:lpstr>
      <vt:lpstr>Sumário</vt:lpstr>
      <vt:lpstr>Sumário</vt:lpstr>
      <vt:lpstr> Soluções aplicadas à ferramenta de screening</vt:lpstr>
      <vt:lpstr>Sumário</vt:lpstr>
      <vt:lpstr>Definição da queda bruta e do volume no screening</vt:lpstr>
      <vt:lpstr>Definição da queda bruta e do volume no screening</vt:lpstr>
      <vt:lpstr>Sumário</vt:lpstr>
      <vt:lpstr> Soluções aplicadas à ferramenta de screening</vt:lpstr>
      <vt:lpstr>Sumário</vt:lpstr>
      <vt:lpstr>Arranjos de engenharia</vt:lpstr>
      <vt:lpstr>Sumário</vt:lpstr>
      <vt:lpstr>Reservatórios em cursos de rios</vt:lpstr>
      <vt:lpstr>Varredura por meio de tabela potência vs energia</vt:lpstr>
      <vt:lpstr>Sumário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Reservatório da UHE Sobradinho</vt:lpstr>
      <vt:lpstr>Serra do Mar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Rio Juba, MT</vt:lpstr>
      <vt:lpstr>UHE Lajeado</vt:lpstr>
      <vt:lpstr>Sumário</vt:lpstr>
      <vt:lpstr>Contribuições externas </vt:lpstr>
      <vt:lpstr>Próximos atividades e desafios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Rafael Kelman</dc:creator>
  <cp:lastModifiedBy>Rodolpho Albuquerque</cp:lastModifiedBy>
  <cp:revision>107</cp:revision>
  <dcterms:created xsi:type="dcterms:W3CDTF">2021-02-05T13:54:58Z</dcterms:created>
  <dcterms:modified xsi:type="dcterms:W3CDTF">2021-09-20T11:41:55Z</dcterms:modified>
</cp:coreProperties>
</file>